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4"/>
  </p:sldMasterIdLst>
  <p:notesMasterIdLst>
    <p:notesMasterId r:id="rId31"/>
  </p:notesMasterIdLst>
  <p:sldIdLst>
    <p:sldId id="256" r:id="rId5"/>
    <p:sldId id="262" r:id="rId6"/>
    <p:sldId id="265" r:id="rId7"/>
    <p:sldId id="289" r:id="rId8"/>
    <p:sldId id="285" r:id="rId9"/>
    <p:sldId id="288" r:id="rId10"/>
    <p:sldId id="264" r:id="rId11"/>
    <p:sldId id="290" r:id="rId12"/>
    <p:sldId id="298" r:id="rId13"/>
    <p:sldId id="266" r:id="rId14"/>
    <p:sldId id="284" r:id="rId15"/>
    <p:sldId id="295" r:id="rId16"/>
    <p:sldId id="296" r:id="rId17"/>
    <p:sldId id="297" r:id="rId18"/>
    <p:sldId id="287" r:id="rId19"/>
    <p:sldId id="283" r:id="rId20"/>
    <p:sldId id="299" r:id="rId21"/>
    <p:sldId id="281" r:id="rId22"/>
    <p:sldId id="301" r:id="rId23"/>
    <p:sldId id="269" r:id="rId24"/>
    <p:sldId id="268" r:id="rId25"/>
    <p:sldId id="292" r:id="rId26"/>
    <p:sldId id="300" r:id="rId27"/>
    <p:sldId id="293" r:id="rId28"/>
    <p:sldId id="294" r:id="rId29"/>
    <p:sldId id="261" r:id="rId30"/>
  </p:sldIdLst>
  <p:sldSz cx="17340263" cy="97536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Claydon" initials="JC" lastIdx="4" clrIdx="0">
    <p:extLst>
      <p:ext uri="{19B8F6BF-5375-455C-9EA6-DF929625EA0E}">
        <p15:presenceInfo xmlns:p15="http://schemas.microsoft.com/office/powerpoint/2012/main" userId="66d05345f3819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1A591"/>
    <a:srgbClr val="FFFF00"/>
    <a:srgbClr val="00B297"/>
    <a:srgbClr val="FFFFFF"/>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60238" autoAdjust="0"/>
  </p:normalViewPr>
  <p:slideViewPr>
    <p:cSldViewPr snapToGrid="0">
      <p:cViewPr varScale="1">
        <p:scale>
          <a:sx n="31" d="100"/>
          <a:sy n="31" d="100"/>
        </p:scale>
        <p:origin x="1776" y="54"/>
      </p:cViewPr>
      <p:guideLst/>
    </p:cSldViewPr>
  </p:slideViewPr>
  <p:outlineViewPr>
    <p:cViewPr>
      <p:scale>
        <a:sx n="33" d="100"/>
        <a:sy n="33" d="100"/>
      </p:scale>
      <p:origin x="0" y="0"/>
    </p:cViewPr>
  </p:outlineViewPr>
  <p:notesTextViewPr>
    <p:cViewPr>
      <p:scale>
        <a:sx n="80" d="100"/>
        <a:sy n="80" d="100"/>
      </p:scale>
      <p:origin x="0" y="0"/>
    </p:cViewPr>
  </p:notesTextViewPr>
  <p:notesViewPr>
    <p:cSldViewPr snapToGrid="0">
      <p:cViewPr varScale="1">
        <p:scale>
          <a:sx n="115" d="100"/>
          <a:sy n="115" d="100"/>
        </p:scale>
        <p:origin x="4904"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406400" y="696913"/>
            <a:ext cx="6197600" cy="3486150"/>
          </a:xfrm>
          <a:prstGeom prst="rect">
            <a:avLst/>
          </a:prstGeom>
        </p:spPr>
        <p:txBody>
          <a:bodyPr lIns="93177" tIns="46589" rIns="93177" bIns="46589"/>
          <a:lstStyle/>
          <a:p>
            <a:endParaRPr dirty="0"/>
          </a:p>
        </p:txBody>
      </p:sp>
      <p:sp>
        <p:nvSpPr>
          <p:cNvPr id="117" name="Shape 117"/>
          <p:cNvSpPr>
            <a:spLocks noGrp="1"/>
          </p:cNvSpPr>
          <p:nvPr>
            <p:ph type="body" sz="quarter" idx="1"/>
          </p:nvPr>
        </p:nvSpPr>
        <p:spPr>
          <a:xfrm>
            <a:off x="934720" y="4415790"/>
            <a:ext cx="5140960" cy="4183380"/>
          </a:xfrm>
          <a:prstGeom prst="rect">
            <a:avLst/>
          </a:prstGeom>
        </p:spPr>
        <p:txBody>
          <a:bodyPr lIns="93177" tIns="46589" rIns="93177" bIns="46589"/>
          <a:lstStyle/>
          <a:p>
            <a:endParaRPr dirty="0"/>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youtube.com/watch?v=KvMZV-n-A9Y"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kumimoji="0" lang="pt-PT" sz="1800" b="0" i="0" u="none" strike="noStrike" kern="0" cap="none" spc="0" normalizeH="0" baseline="0" noProof="0" dirty="0">
                <a:ln>
                  <a:noFill/>
                </a:ln>
                <a:solidFill>
                  <a:sysClr val="windowText" lastClr="000000"/>
                </a:solidFill>
                <a:effectLst/>
                <a:uLnTx/>
                <a:uFillTx/>
                <a:latin typeface="+mn-lt"/>
                <a:ea typeface="+mn-ea"/>
                <a:cs typeface="+mn-cs"/>
                <a:sym typeface="Helvetica Neue"/>
              </a:rPr>
              <a:t>Nota: Esta sessão necessita de </a:t>
            </a:r>
            <a:r>
              <a:rPr kumimoji="0" lang="pt-PT" sz="1800" b="0" i="0" u="none" strike="noStrike" kern="0" cap="none" spc="0" normalizeH="0" baseline="0" noProof="0" dirty="0" err="1">
                <a:ln>
                  <a:noFill/>
                </a:ln>
                <a:solidFill>
                  <a:sysClr val="windowText" lastClr="000000"/>
                </a:solidFill>
                <a:effectLst/>
                <a:uLnTx/>
                <a:uFillTx/>
                <a:latin typeface="+mn-lt"/>
                <a:ea typeface="+mn-ea"/>
                <a:cs typeface="+mn-cs"/>
                <a:sym typeface="Helvetica Neue"/>
              </a:rPr>
              <a:t>flip</a:t>
            </a:r>
            <a:r>
              <a:rPr kumimoji="0" lang="pt-PT" sz="1800" b="0" i="0" u="none" strike="noStrike" kern="0" cap="none" spc="0" normalizeH="0" baseline="0" noProof="0" dirty="0">
                <a:ln>
                  <a:noFill/>
                </a:ln>
                <a:solidFill>
                  <a:sysClr val="windowText" lastClr="000000"/>
                </a:solidFill>
                <a:effectLst/>
                <a:uLnTx/>
                <a:uFillTx/>
                <a:latin typeface="+mn-lt"/>
                <a:ea typeface="+mn-ea"/>
                <a:cs typeface="+mn-cs"/>
                <a:sym typeface="Helvetica Neue"/>
              </a:rPr>
              <a:t> </a:t>
            </a:r>
            <a:r>
              <a:rPr kumimoji="0" lang="pt-PT" sz="1800" b="0" i="0" u="none" strike="noStrike" kern="0" cap="none" spc="0" normalizeH="0" baseline="0" noProof="0" dirty="0" err="1">
                <a:ln>
                  <a:noFill/>
                </a:ln>
                <a:solidFill>
                  <a:sysClr val="windowText" lastClr="000000"/>
                </a:solidFill>
                <a:effectLst/>
                <a:uLnTx/>
                <a:uFillTx/>
                <a:latin typeface="+mn-lt"/>
                <a:ea typeface="+mn-ea"/>
                <a:cs typeface="+mn-cs"/>
                <a:sym typeface="Helvetica Neue"/>
              </a:rPr>
              <a:t>charts</a:t>
            </a:r>
            <a:r>
              <a:rPr kumimoji="0" lang="pt-PT" sz="1800" b="0" i="0" u="none" strike="noStrike" kern="0" cap="none" spc="0" normalizeH="0" baseline="0" noProof="0" dirty="0">
                <a:ln>
                  <a:noFill/>
                </a:ln>
                <a:solidFill>
                  <a:sysClr val="windowText" lastClr="000000"/>
                </a:solidFill>
                <a:effectLst/>
                <a:uLnTx/>
                <a:uFillTx/>
                <a:latin typeface="+mn-lt"/>
                <a:ea typeface="+mn-ea"/>
                <a:cs typeface="+mn-cs"/>
                <a:sym typeface="Helvetica Neue"/>
              </a:rPr>
              <a:t>. Consulte os diapositivos 7 e 22 para mais pormenores. Prepare o </a:t>
            </a:r>
            <a:r>
              <a:rPr kumimoji="0" lang="pt-PT" sz="1800" b="0" i="0" u="none" strike="noStrike" kern="0" cap="none" spc="0" normalizeH="0" baseline="0" noProof="0" dirty="0" err="1">
                <a:ln>
                  <a:noFill/>
                </a:ln>
                <a:solidFill>
                  <a:sysClr val="windowText" lastClr="000000"/>
                </a:solidFill>
                <a:effectLst/>
                <a:uLnTx/>
                <a:uFillTx/>
                <a:latin typeface="+mn-lt"/>
                <a:ea typeface="+mn-ea"/>
                <a:cs typeface="+mn-cs"/>
                <a:sym typeface="Helvetica Neue"/>
              </a:rPr>
              <a:t>flip</a:t>
            </a:r>
            <a:r>
              <a:rPr kumimoji="0" lang="pt-PT" sz="1800" b="0" i="0" u="none" strike="noStrike" kern="0" cap="none" spc="0" normalizeH="0" baseline="0" noProof="0" dirty="0">
                <a:ln>
                  <a:noFill/>
                </a:ln>
                <a:solidFill>
                  <a:sysClr val="windowText" lastClr="000000"/>
                </a:solidFill>
                <a:effectLst/>
                <a:uLnTx/>
                <a:uFillTx/>
                <a:latin typeface="+mn-lt"/>
                <a:ea typeface="+mn-ea"/>
                <a:cs typeface="+mn-cs"/>
                <a:sym typeface="Helvetica Neue"/>
              </a:rPr>
              <a:t> </a:t>
            </a:r>
            <a:r>
              <a:rPr kumimoji="0" lang="pt-PT" sz="1800" b="0" i="0" u="none" strike="noStrike" kern="0" cap="none" spc="0" normalizeH="0" baseline="0" noProof="0" dirty="0" err="1">
                <a:ln>
                  <a:noFill/>
                </a:ln>
                <a:solidFill>
                  <a:sysClr val="windowText" lastClr="000000"/>
                </a:solidFill>
                <a:effectLst/>
                <a:uLnTx/>
                <a:uFillTx/>
                <a:latin typeface="+mn-lt"/>
                <a:ea typeface="+mn-ea"/>
                <a:cs typeface="+mn-cs"/>
                <a:sym typeface="Helvetica Neue"/>
              </a:rPr>
              <a:t>chart</a:t>
            </a:r>
            <a:r>
              <a:rPr kumimoji="0" lang="pt-PT" sz="1800" b="0" i="0" u="none" strike="noStrike" kern="0" cap="none" spc="0" normalizeH="0" baseline="0" noProof="0" dirty="0">
                <a:ln>
                  <a:noFill/>
                </a:ln>
                <a:solidFill>
                  <a:sysClr val="windowText" lastClr="000000"/>
                </a:solidFill>
                <a:effectLst/>
                <a:uLnTx/>
                <a:uFillTx/>
                <a:latin typeface="+mn-lt"/>
                <a:ea typeface="+mn-ea"/>
                <a:cs typeface="+mn-cs"/>
                <a:sym typeface="Helvetica Neue"/>
              </a:rPr>
              <a:t> a partir do diapositivo 7 (e do diapositivo 22, dependendo do método de entrega) durante o intervalo anterior, para que a sessão decorra sem problemas.</a:t>
            </a:r>
            <a:endParaRPr kumimoji="0" lang="en" sz="1800" b="0" i="0" u="none" strike="noStrike" kern="0" cap="none" spc="0" normalizeH="0" baseline="0" noProof="0" dirty="0">
              <a:ln>
                <a:noFill/>
              </a:ln>
              <a:solidFill>
                <a:sysClr val="windowText" lastClr="000000"/>
              </a:solidFill>
              <a:effectLst/>
              <a:uLnTx/>
              <a:uFillTx/>
              <a:latin typeface="+mn-lt"/>
              <a:ea typeface="+mn-ea"/>
              <a:cs typeface="+mn-cs"/>
              <a:sym typeface="Helvetica Neue"/>
            </a:endParaRPr>
          </a:p>
          <a:p>
            <a:pPr marL="0" marR="0" lvl="0" indent="0" defTabSz="457200" eaLnBrk="1" fontAlgn="auto" latinLnBrk="0" hangingPunct="1">
              <a:lnSpc>
                <a:spcPct val="117999"/>
              </a:lnSpc>
              <a:spcBef>
                <a:spcPts val="0"/>
              </a:spcBef>
              <a:spcAft>
                <a:spcPts val="0"/>
              </a:spcAft>
              <a:buClrTx/>
              <a:buSzTx/>
              <a:buFontTx/>
              <a:buNone/>
              <a:tabLst/>
              <a:defRPr/>
            </a:pPr>
            <a:br>
              <a:rPr kumimoji="0" lang="en" sz="1800" b="0" i="0" u="none" strike="noStrike" kern="0" cap="none" spc="0" normalizeH="0" baseline="0" noProof="0" dirty="0">
                <a:ln>
                  <a:noFill/>
                </a:ln>
                <a:solidFill>
                  <a:sysClr val="windowText" lastClr="000000"/>
                </a:solidFill>
                <a:effectLst/>
                <a:uLnTx/>
                <a:uFillTx/>
                <a:latin typeface="+mn-lt"/>
                <a:ea typeface="+mn-ea"/>
                <a:cs typeface="+mn-cs"/>
                <a:sym typeface="Helvetica Neue"/>
              </a:rPr>
            </a:br>
            <a:r>
              <a:rPr kumimoji="0" lang="pt-PT" sz="1800" b="0" i="0" u="none" strike="noStrike" kern="0" cap="none" spc="0" normalizeH="0" baseline="0" noProof="0" dirty="0">
                <a:ln>
                  <a:noFill/>
                </a:ln>
                <a:solidFill>
                  <a:sysClr val="windowText" lastClr="000000"/>
                </a:solidFill>
                <a:effectLst/>
                <a:uLnTx/>
                <a:uFillTx/>
                <a:latin typeface="+mn-lt"/>
                <a:ea typeface="+mn-ea"/>
                <a:cs typeface="+mn-cs"/>
                <a:sym typeface="Helvetica Neue"/>
              </a:rPr>
              <a:t>Dê as boas-vindas a todos. Faça um rápido levantamento do grupo para identificar quais os participantes (se os houver) que têm experiência direta na avaliação da emergência no terreno.</a:t>
            </a:r>
            <a:endParaRPr kumimoji="0" lang="en" sz="1800" b="0" i="0" u="none" strike="noStrike" kern="0" cap="none" spc="0" normalizeH="0" baseline="0" noProof="0" dirty="0">
              <a:ln>
                <a:noFill/>
              </a:ln>
              <a:solidFill>
                <a:sysClr val="windowText" lastClr="000000"/>
              </a:solidFill>
              <a:effectLst/>
              <a:uLnTx/>
              <a:uFillTx/>
              <a:latin typeface="+mn-lt"/>
              <a:ea typeface="+mn-ea"/>
              <a:cs typeface="+mn-cs"/>
              <a:sym typeface="Helvetica Neue"/>
            </a:endParaRPr>
          </a:p>
          <a:p>
            <a:endParaRPr lang="en-US" sz="1800" dirty="0"/>
          </a:p>
        </p:txBody>
      </p:sp>
    </p:spTree>
    <p:extLst>
      <p:ext uri="{BB962C8B-B14F-4D97-AF65-F5344CB8AC3E}">
        <p14:creationId xmlns:p14="http://schemas.microsoft.com/office/powerpoint/2010/main" val="672317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Lembramos que a Esfera se aplica a todos estes tipos de avaliações. Os dois últimos pontos estão em negrito, para destacar que estes dois componentes da Esfera, em particular, são ferramentas prontamente disponíveis para auxiliar nas avaliações de alta qualidade. Algumas aplicações de cada uma delas são propostas abaixo:</a:t>
            </a:r>
          </a:p>
          <a:p>
            <a:endParaRPr lang="pt-PT" sz="1800" noProof="0" dirty="0"/>
          </a:p>
          <a:p>
            <a:pPr marL="0" indent="0">
              <a:buFont typeface="Arial" panose="020B0604020202020204" pitchFamily="34" charset="0"/>
              <a:buNone/>
            </a:pPr>
            <a:r>
              <a:rPr lang="pt-PT" sz="1800" b="1" noProof="0" dirty="0"/>
              <a:t>As 12 cláusulas da Carta Humanitária: </a:t>
            </a:r>
          </a:p>
          <a:p>
            <a:pPr marL="342900" indent="-342900">
              <a:buFont typeface="Arial" panose="020B0604020202020204" pitchFamily="34" charset="0"/>
              <a:buChar char="•"/>
            </a:pPr>
            <a:r>
              <a:rPr lang="pt-PT" sz="1800" noProof="0" dirty="0"/>
              <a:t>Descrevem os direitos fundamentais a serem defendidos - lembram aos intervenientes humanitários que devem </a:t>
            </a:r>
            <a:r>
              <a:rPr lang="pt-PT" sz="1800" b="1" noProof="0" dirty="0"/>
              <a:t>avaliar o estatuto desses direitos</a:t>
            </a:r>
            <a:r>
              <a:rPr lang="pt-PT" sz="1800" noProof="0" dirty="0"/>
              <a:t> para a comunidade afetada - como uma prioridade.</a:t>
            </a:r>
          </a:p>
          <a:p>
            <a:pPr marL="342900" indent="-342900">
              <a:buFont typeface="Arial" panose="020B0604020202020204" pitchFamily="34" charset="0"/>
              <a:buChar char="•"/>
            </a:pPr>
            <a:r>
              <a:rPr lang="pt-PT" sz="1800" noProof="0" dirty="0"/>
              <a:t>Destacam as questões de proteção e segurança - também áreas-chave para efeitos de avaliação.</a:t>
            </a:r>
          </a:p>
          <a:p>
            <a:pPr marL="342900" indent="-342900">
              <a:buFont typeface="Arial" panose="020B0604020202020204" pitchFamily="34" charset="0"/>
              <a:buChar char="•"/>
            </a:pPr>
            <a:r>
              <a:rPr lang="pt-PT" sz="1800" noProof="0" dirty="0"/>
              <a:t>A cláusula 12 sublinha a necessidade de </a:t>
            </a:r>
            <a:r>
              <a:rPr lang="pt-PT" sz="1800" b="1" noProof="0" dirty="0"/>
              <a:t>avaliação do acesso a requisitos mínimos</a:t>
            </a:r>
            <a:r>
              <a:rPr lang="pt-PT" sz="1800" noProof="0" dirty="0"/>
              <a:t> em todos os setores.</a:t>
            </a:r>
          </a:p>
          <a:p>
            <a:pPr marL="342900" indent="-342900">
              <a:buFont typeface="Arial" panose="020B0604020202020204" pitchFamily="34" charset="0"/>
              <a:buChar char="•"/>
            </a:pPr>
            <a:endParaRPr lang="pt-PT" sz="1800" noProof="0" dirty="0"/>
          </a:p>
          <a:p>
            <a:pPr marL="0" indent="0">
              <a:buFont typeface="Arial" panose="020B0604020202020204" pitchFamily="34" charset="0"/>
              <a:buNone/>
            </a:pPr>
            <a:r>
              <a:rPr lang="pt-PT" sz="1800" b="1" noProof="0" dirty="0"/>
              <a:t>Os Princípios de Proteção:</a:t>
            </a:r>
          </a:p>
          <a:p>
            <a:pPr marL="342900" indent="-342900">
              <a:buFont typeface="Arial" panose="020B0604020202020204" pitchFamily="34" charset="0"/>
              <a:buChar char="•"/>
            </a:pPr>
            <a:r>
              <a:rPr lang="pt-PT" sz="1800" noProof="0" dirty="0"/>
              <a:t>A avaliação das proteções disponíveis para a comunidade afetada é fundamental. </a:t>
            </a:r>
          </a:p>
          <a:p>
            <a:pPr marL="342900" indent="-342900">
              <a:buFont typeface="Arial" panose="020B0604020202020204" pitchFamily="34" charset="0"/>
              <a:buChar char="•"/>
            </a:pPr>
            <a:r>
              <a:rPr lang="pt-PT" sz="1800" noProof="0" dirty="0"/>
              <a:t>A avaliação do </a:t>
            </a:r>
            <a:r>
              <a:rPr lang="pt-PT" sz="1800" b="1" noProof="0" dirty="0"/>
              <a:t>acesso imparcial e equitativo aos serviços</a:t>
            </a:r>
            <a:r>
              <a:rPr lang="pt-PT" sz="1800" noProof="0" dirty="0"/>
              <a:t> em toda a comunidade afetada é uma preocupação fundamental da avaliação da proteção.</a:t>
            </a:r>
          </a:p>
          <a:p>
            <a:pPr marL="342900" indent="-342900">
              <a:buFont typeface="Arial" panose="020B0604020202020204" pitchFamily="34" charset="0"/>
              <a:buChar char="•"/>
            </a:pPr>
            <a:r>
              <a:rPr lang="pt-PT" sz="1800" noProof="0" dirty="0"/>
              <a:t>A avaliação da necessidade de apoio e </a:t>
            </a:r>
            <a:r>
              <a:rPr lang="pt-PT" sz="1800" b="1" noProof="0" dirty="0"/>
              <a:t>aconselhamento psicossocial</a:t>
            </a:r>
            <a:r>
              <a:rPr lang="pt-PT" sz="1800" noProof="0" dirty="0"/>
              <a:t> é diretamente apoiada pelo Princípio 3</a:t>
            </a:r>
          </a:p>
          <a:p>
            <a:pPr marL="0" indent="0">
              <a:buFont typeface="Arial" panose="020B0604020202020204" pitchFamily="34" charset="0"/>
              <a:buNone/>
            </a:pPr>
            <a:endParaRPr lang="pt-PT" sz="1800" noProof="0" dirty="0"/>
          </a:p>
          <a:p>
            <a:pPr marL="0" indent="0">
              <a:buFont typeface="Arial" panose="020B0604020202020204" pitchFamily="34" charset="0"/>
              <a:buNone/>
            </a:pPr>
            <a:r>
              <a:rPr lang="pt-PT" sz="1800" b="1" noProof="0" dirty="0"/>
              <a:t>A Norma Humanitária Essencial:</a:t>
            </a:r>
          </a:p>
          <a:p>
            <a:pPr marL="342900" indent="-342900">
              <a:buFont typeface="Arial" panose="020B0604020202020204" pitchFamily="34" charset="0"/>
              <a:buChar char="•"/>
            </a:pPr>
            <a:r>
              <a:rPr lang="pt-PT" sz="1800" b="0" noProof="0" dirty="0"/>
              <a:t>Apela a uma “</a:t>
            </a:r>
            <a:r>
              <a:rPr lang="pt-PT" sz="1800" b="1" noProof="0" dirty="0"/>
              <a:t>análise sistemática, objetiva e contínua</a:t>
            </a:r>
            <a:r>
              <a:rPr lang="pt-PT" sz="1800" b="0" noProof="0" dirty="0"/>
              <a:t> do contexto e das partes interessadas” - um apelo direto à ação na avaliação da emergência.</a:t>
            </a:r>
          </a:p>
          <a:p>
            <a:pPr marL="342900" indent="-342900">
              <a:buFont typeface="Arial" panose="020B0604020202020204" pitchFamily="34" charset="0"/>
              <a:buChar char="•"/>
            </a:pPr>
            <a:r>
              <a:rPr lang="pt-PT" sz="1800" b="0" noProof="0" dirty="0"/>
              <a:t>Apela ao “acesso à ajuda humanitária de que necessitam, no momento certo”. Isto relembra aos responsáveis pela intervenção e pelo</a:t>
            </a:r>
            <a:r>
              <a:rPr lang="pt-PT" sz="1400" b="0" i="0" noProof="0" dirty="0">
                <a:solidFill>
                  <a:srgbClr val="242424"/>
                </a:solidFill>
                <a:effectLst/>
                <a:latin typeface="Arial" panose="020B0604020202020204" pitchFamily="34" charset="0"/>
              </a:rPr>
              <a:t> planeamento</a:t>
            </a:r>
            <a:r>
              <a:rPr lang="pt-PT" sz="1800" b="0" noProof="0" dirty="0"/>
              <a:t> que devem </a:t>
            </a:r>
            <a:r>
              <a:rPr lang="pt-PT" sz="1800" b="1" noProof="0" dirty="0"/>
              <a:t>considerar a avaliação dos constrangimentos à entrega</a:t>
            </a:r>
            <a:r>
              <a:rPr lang="pt-PT" sz="1800" b="0" noProof="0" dirty="0"/>
              <a:t>, bem como as necessidades e recursos humanos. </a:t>
            </a:r>
          </a:p>
          <a:p>
            <a:pPr marL="342900" indent="-342900">
              <a:buFont typeface="Arial" panose="020B0604020202020204" pitchFamily="34" charset="0"/>
              <a:buChar char="•"/>
            </a:pPr>
            <a:r>
              <a:rPr lang="pt-PT" sz="1800" b="0" noProof="0" dirty="0"/>
              <a:t>Apela a que a resposta humanitária seja “baseada na </a:t>
            </a:r>
            <a:r>
              <a:rPr lang="pt-PT" sz="1800" b="1" noProof="0" dirty="0"/>
              <a:t>comunicação, participação e feedback</a:t>
            </a:r>
            <a:r>
              <a:rPr lang="pt-PT" sz="1800" b="0" noProof="0" dirty="0"/>
              <a:t>”. Este aspeto é tão importante na fase de avaliação como na fase de execução e acompanhamento.</a:t>
            </a:r>
          </a:p>
        </p:txBody>
      </p:sp>
    </p:spTree>
    <p:extLst>
      <p:ext uri="{BB962C8B-B14F-4D97-AF65-F5344CB8AC3E}">
        <p14:creationId xmlns:p14="http://schemas.microsoft.com/office/powerpoint/2010/main" val="3411876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Remeta os participantes para a página 13 do Manual Esfera. Explique que a desagregação dos dados durante a avaliação e análise é uma forma fundamental de descobrir necessidades e capacidades específicas na população. Tipicamente, são úteis dados desagregados por idade:</a:t>
            </a:r>
            <a:endParaRPr lang="en-GB" sz="1800" noProof="0" dirty="0"/>
          </a:p>
          <a:p>
            <a:pPr marL="342900" indent="-342900">
              <a:buFont typeface="Arial" panose="020B0604020202020204" pitchFamily="34" charset="0"/>
              <a:buChar char="•"/>
            </a:pPr>
            <a:r>
              <a:rPr lang="pt-PT" sz="1800" noProof="0" dirty="0"/>
              <a:t>Menos de 5 anos - grupo indicador importante para a saúde (incluindo a taxa bruta de mortalidade (TBM) abaixo dos 5 anos e os programas nutricionais, uma vez que este grupo etário é altamente vulnerável e um indicador sensível da saúde de toda a população</a:t>
            </a:r>
          </a:p>
          <a:p>
            <a:pPr marL="342900" indent="-342900">
              <a:buFont typeface="Arial" panose="020B0604020202020204" pitchFamily="34" charset="0"/>
              <a:buChar char="•"/>
            </a:pPr>
            <a:r>
              <a:rPr lang="pt-PT" sz="1800" noProof="0" dirty="0"/>
              <a:t>Entre 6 meses e 10 anos - este grupo pode ser rastreado para detetar subnutrição, utilizando a fita para medir a circunferência do braço (MUAC)</a:t>
            </a:r>
          </a:p>
          <a:p>
            <a:pPr marL="342900" indent="-342900">
              <a:buFont typeface="Arial" panose="020B0604020202020204" pitchFamily="34" charset="0"/>
              <a:buChar char="•"/>
            </a:pPr>
            <a:r>
              <a:rPr lang="pt-PT" sz="1800" noProof="0" dirty="0"/>
              <a:t>Entre 6 e 12 anos - útil na identificação de necessidades para o ensino primário, número de salas de aula, professores, etc.</a:t>
            </a:r>
          </a:p>
          <a:p>
            <a:pPr marL="342900" indent="-342900">
              <a:buFont typeface="Arial" panose="020B0604020202020204" pitchFamily="34" charset="0"/>
              <a:buChar char="•"/>
            </a:pPr>
            <a:r>
              <a:rPr lang="pt-PT" sz="1800" noProof="0" dirty="0"/>
              <a:t>Menos de 14 anos - este grupo pode necessitar de vacinação contra o sarampo</a:t>
            </a:r>
          </a:p>
          <a:p>
            <a:pPr marL="342900" indent="-342900">
              <a:buFont typeface="Arial" panose="020B0604020202020204" pitchFamily="34" charset="0"/>
              <a:buChar char="•"/>
            </a:pPr>
            <a:r>
              <a:rPr lang="pt-PT" sz="1800" noProof="0" dirty="0"/>
              <a:t>Entre 13 e 17 anos - útil para identificar programas para quem inicia a puberdade (distribuição de material de higiene menstrual para raparigas); também idade de recrutamento para rapazes em grupos militares ou paramilitares, por exemplo.</a:t>
            </a:r>
          </a:p>
          <a:p>
            <a:pPr marL="342900" indent="-342900">
              <a:buFont typeface="Arial" panose="020B0604020202020204" pitchFamily="34" charset="0"/>
              <a:buChar char="•"/>
            </a:pPr>
            <a:r>
              <a:rPr lang="pt-PT" sz="1800" noProof="0" dirty="0"/>
              <a:t>Menos de 18 anos - estes são legalmente </a:t>
            </a:r>
            <a:r>
              <a:rPr lang="pt-PT" sz="1800" noProof="0" dirty="0" err="1"/>
              <a:t>crianças/menores</a:t>
            </a:r>
            <a:r>
              <a:rPr lang="pt-PT" sz="1800" noProof="0" dirty="0"/>
              <a:t>, e muitos programas e preocupações de proteção centram-se nos direitos e na proteção deste grupo</a:t>
            </a:r>
          </a:p>
          <a:p>
            <a:pPr marL="342900" indent="-342900">
              <a:buFont typeface="Arial" panose="020B0604020202020204" pitchFamily="34" charset="0"/>
              <a:buChar char="•"/>
            </a:pPr>
            <a:r>
              <a:rPr lang="pt-PT" sz="1800" noProof="0" dirty="0"/>
              <a:t>18 a 60 anos (ou 65, ou definido localmente) - adultos</a:t>
            </a:r>
          </a:p>
          <a:p>
            <a:pPr marL="342900" indent="-342900">
              <a:buFont typeface="Arial" panose="020B0604020202020204" pitchFamily="34" charset="0"/>
              <a:buChar char="•"/>
            </a:pPr>
            <a:r>
              <a:rPr lang="pt-PT" sz="1800" noProof="0" dirty="0"/>
              <a:t>Mais de 60 anos (ou 65, ou definido de outra forma) - pessoas idosas</a:t>
            </a:r>
          </a:p>
          <a:p>
            <a:pPr marL="342900" indent="-342900">
              <a:buFont typeface="Arial" panose="020B0604020202020204" pitchFamily="34" charset="0"/>
              <a:buChar char="•"/>
            </a:pPr>
            <a:r>
              <a:rPr lang="pt-PT" sz="1800" noProof="0" dirty="0"/>
              <a:t>70 a 79 anos - programas de assistência a pessoas idosas, questões de acessibilidade</a:t>
            </a:r>
          </a:p>
          <a:p>
            <a:pPr marL="342900" indent="-342900">
              <a:buFont typeface="Arial" panose="020B0604020202020204" pitchFamily="34" charset="0"/>
              <a:buChar char="•"/>
            </a:pPr>
            <a:r>
              <a:rPr lang="pt-PT" sz="1800" noProof="0" dirty="0"/>
              <a:t>80+ anos - programas de cuidados paliativos, expansão de serviços de saúde e questões de perda de acessibilidade</a:t>
            </a:r>
            <a:endParaRPr lang="en-GB" sz="1800" noProof="0" dirty="0"/>
          </a:p>
        </p:txBody>
      </p:sp>
    </p:spTree>
    <p:extLst>
      <p:ext uri="{BB962C8B-B14F-4D97-AF65-F5344CB8AC3E}">
        <p14:creationId xmlns:p14="http://schemas.microsoft.com/office/powerpoint/2010/main" val="1096124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Utilize cuidadosamente a animação neste diapositivo. O ecrã inicial deve simplesmente apresentar as perguntas no topo e as duas populações iguais, A e B, de 10.000 pessoas cada. Pergunte qual dos grupos - A ou B - tem mais necessidades, ou se existem diferenças entre os dois grupos. A resposta incorreta é “são iguais”. A resposta correta é "não é possível dizer com base nestas informações”.</a:t>
            </a:r>
          </a:p>
          <a:p>
            <a:endParaRPr lang="pt-PT" sz="1800" noProof="0" dirty="0"/>
          </a:p>
          <a:p>
            <a:r>
              <a:rPr lang="pt-PT" sz="1800" noProof="0" dirty="0"/>
              <a:t>Utilize a animação para explicar que, felizmente, temos alguns dados desagregados para os 2 grupos. Distribua os impressos com os quadros comparativos e peça aos grupos que debatam brevemente as diferenças que veem e o que é que elas podem significar em termos de programação para os 2 grupos.</a:t>
            </a:r>
          </a:p>
          <a:p>
            <a:endParaRPr lang="pt-PT" sz="1800" noProof="0" dirty="0"/>
          </a:p>
          <a:p>
            <a:r>
              <a:rPr lang="pt-PT" sz="1800" b="1" noProof="0" dirty="0"/>
              <a:t>Nota:</a:t>
            </a:r>
            <a:r>
              <a:rPr lang="pt-PT" sz="1800" b="0" noProof="0" dirty="0"/>
              <a:t> Exercícios que envolvem um certo grau de matemática podem muitas vezes ser desmotivadores para pessoas menos confiantes em aritmética. Poderá ajudar o facto de perguntar quem gosta de matemática e quem se sente menos confiante, e depois emparelhar rapidamente os grupos em conformidade. Desafie os participantes que se sentem confiantes em matemática, assegurando que os seus parceiros estejam completamente à vontade com o processo. Acima de tudo, saliente que o ritmo deste exercício será tão lento quanto necessário, para que todos o possam acompanhar.</a:t>
            </a:r>
          </a:p>
          <a:p>
            <a:endParaRPr lang="pt-PT" sz="1800" noProof="0" dirty="0"/>
          </a:p>
          <a:p>
            <a:r>
              <a:rPr lang="pt-PT" sz="1800" noProof="0" dirty="0"/>
              <a:t>Dê ao grupo 3 ou 4 minutos para verificar e debater o que veem.</a:t>
            </a:r>
          </a:p>
          <a:p>
            <a:endParaRPr lang="pt-PT" sz="1800" noProof="0" dirty="0"/>
          </a:p>
          <a:p>
            <a:r>
              <a:rPr lang="pt-PT" sz="1800" noProof="0" dirty="0"/>
              <a:t>Convide voluntários de qualquer mesa ou grupo para comentarem e apresentarem a sua análise.</a:t>
            </a:r>
          </a:p>
        </p:txBody>
      </p:sp>
    </p:spTree>
    <p:extLst>
      <p:ext uri="{BB962C8B-B14F-4D97-AF65-F5344CB8AC3E}">
        <p14:creationId xmlns:p14="http://schemas.microsoft.com/office/powerpoint/2010/main" val="1914383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Converse com os participantes para sublinhar respostas corretas e corrigir respostas erradas e utilize este diapositivo para descrever a análise rápida - ou seja, o quadro A apresenta uma distribuição “normal” da população, que poderíamos encontrar na maioria dos países em desenvolvimento. Agora vá para o próximo diapositivo para comparar com a população B.</a:t>
            </a:r>
          </a:p>
        </p:txBody>
      </p:sp>
    </p:spTree>
    <p:extLst>
      <p:ext uri="{BB962C8B-B14F-4D97-AF65-F5344CB8AC3E}">
        <p14:creationId xmlns:p14="http://schemas.microsoft.com/office/powerpoint/2010/main" val="6318352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Observe as áreas destacadas da tabela. Os homens em idade de combate estão em grande parte ausentes. Este facto poder dever-se a uma situação de guerra ou conflito. Estes homens podem estar mortos, ou simplesmente longe do grupo, uma vez que poderão ainda estar em combate noutro local. Importa referir que este aspeto significa que haverá uma maior percentagem da população que são crianças e, em particular, famílias monoparentais ou agregados familiares liderados por mulheres, o que terá um impacto muito importante na esquematização da forma como os programas são concebidos, os serviços prestados, e mesmo ter impacto na forma como os alimentos ou outra assistência são distribuídos.</a:t>
            </a:r>
          </a:p>
          <a:p>
            <a:endParaRPr lang="en-GB" sz="1800" noProof="0" dirty="0"/>
          </a:p>
          <a:p>
            <a:r>
              <a:rPr lang="pt-PT" sz="1800" noProof="0" dirty="0"/>
              <a:t>Utilize a animação para destacar as mulheres com idades entre os 13 e os 60 anos - uma vez que este grupo será fortemente afetado por esta estrutura populacional.</a:t>
            </a:r>
            <a:r>
              <a:rPr lang="en-GB" sz="1800" noProof="0" dirty="0"/>
              <a:t> </a:t>
            </a:r>
          </a:p>
        </p:txBody>
      </p:sp>
    </p:spTree>
    <p:extLst>
      <p:ext uri="{BB962C8B-B14F-4D97-AF65-F5344CB8AC3E}">
        <p14:creationId xmlns:p14="http://schemas.microsoft.com/office/powerpoint/2010/main" val="3401919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Note-se que, para além dos que são relativos à idade (que é importante), os dados podem ser desagregados de outras formas.</a:t>
            </a:r>
          </a:p>
          <a:p>
            <a:r>
              <a:rPr lang="pt-PT" sz="1800" dirty="0"/>
              <a:t>Peça aos participantes que sugiram outros fatores que possam ser importantes para a tomada de decisões de programação à medida.</a:t>
            </a:r>
          </a:p>
          <a:p>
            <a:r>
              <a:rPr lang="pt-PT" sz="1800" dirty="0"/>
              <a:t>Revele as respostas sugeridas e pergunte como é que cada um destes fatores pode afetar diretamente a programação.</a:t>
            </a:r>
          </a:p>
          <a:p>
            <a:endParaRPr lang="pt-PT" sz="1800" dirty="0"/>
          </a:p>
          <a:p>
            <a:r>
              <a:rPr lang="pt-PT" sz="1800" dirty="0"/>
              <a:t>Nota: Se necessário, contraste o sexo (características biológicas) com o género (papel na sociedade). O setor tende a referir-se a dados desagregados por sexo (em vez de dados desagregados por género), mas o objetivo é permitir uma programação sensível ao género.</a:t>
            </a:r>
          </a:p>
        </p:txBody>
      </p:sp>
    </p:spTree>
    <p:extLst>
      <p:ext uri="{BB962C8B-B14F-4D97-AF65-F5344CB8AC3E}">
        <p14:creationId xmlns:p14="http://schemas.microsoft.com/office/powerpoint/2010/main" val="4582442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Faça notar que a recolha de informações é benéfica para a programação, mas também pode representar riscos significativos. O registo, por exemplo, do “estatuto ilegal” dos migrantes em alguns países pode torná-los vulneráveis à deportação, ao encarceramento, ou pior. Os dados sobre pessoas que denunciam abusos sexuais são altamente confidenciais e, em muitos casos, podem colocar a pessoa em maior risco se forem conhecidos na comunidade. A programação para pessoas LGBTQI também pode ser crítica, no sentido de as ajudar a reivindicar os seus direitos, mas mais uma vez, em muitos casos, tais informações, se dadas a conhecer, podem levar a abusos, detenção, e até mesmo à morte.</a:t>
            </a:r>
          </a:p>
          <a:p>
            <a:endParaRPr lang="en-US" sz="1800" dirty="0"/>
          </a:p>
          <a:p>
            <a:r>
              <a:rPr lang="pt-PT" sz="1800" dirty="0"/>
              <a:t>Remeta os participantes de regresso à Norma Humanitária Essencial e às orientações fornecidas sobre a proteção de dados sensíveis:</a:t>
            </a:r>
            <a:endParaRPr lang="en-US" sz="1800" dirty="0"/>
          </a:p>
          <a:p>
            <a:pPr marL="342900" indent="-342900">
              <a:buFont typeface="Arial" panose="020B0604020202020204" pitchFamily="34" charset="0"/>
              <a:buChar char="•"/>
            </a:pPr>
            <a:r>
              <a:rPr lang="pt-PT" sz="1800" dirty="0"/>
              <a:t>“Proteção de dados pessoais” - página 62</a:t>
            </a:r>
          </a:p>
          <a:p>
            <a:pPr marL="342900" indent="-342900">
              <a:buFont typeface="Arial" panose="020B0604020202020204" pitchFamily="34" charset="0"/>
              <a:buChar char="•"/>
            </a:pPr>
            <a:r>
              <a:rPr lang="pt-PT" sz="1800" dirty="0"/>
              <a:t>"Restrição de informações, confidencialidade e não divulgação" - página 66</a:t>
            </a:r>
          </a:p>
          <a:p>
            <a:pPr marL="342900" indent="-342900">
              <a:buFont typeface="Arial" panose="020B0604020202020204" pitchFamily="34" charset="0"/>
              <a:buChar char="•"/>
            </a:pPr>
            <a:r>
              <a:rPr lang="pt-PT" sz="1800" dirty="0"/>
              <a:t>"Proteção de denunciantes” - página 69</a:t>
            </a:r>
          </a:p>
        </p:txBody>
      </p:sp>
    </p:spTree>
    <p:extLst>
      <p:ext uri="{BB962C8B-B14F-4D97-AF65-F5344CB8AC3E}">
        <p14:creationId xmlns:p14="http://schemas.microsoft.com/office/powerpoint/2010/main" val="3952793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A Esfera fornece orientações para a conceção de avaliações de alta qualidade que podem então produzir uma programação de resposta mais sensível e adaptada, que apoie diretamente todas as pessoas na população afetada. Os pontos do diapositivo devem ser revistos, por sua vez, para mostrar as diferentes formas como os intervenientes humanitários podem trabalhar para melhorar a qualidade dos dados de avaliação com base nos quais poderão conceber melhores programas.</a:t>
            </a:r>
          </a:p>
          <a:p>
            <a:pPr marL="0" marR="0" lvl="0" indent="0" defTabSz="457200" eaLnBrk="1" fontAlgn="auto" latinLnBrk="0" hangingPunct="1">
              <a:lnSpc>
                <a:spcPct val="117999"/>
              </a:lnSpc>
              <a:spcBef>
                <a:spcPts val="0"/>
              </a:spcBef>
              <a:spcAft>
                <a:spcPts val="0"/>
              </a:spcAft>
              <a:buClrTx/>
              <a:buSzTx/>
              <a:buFontTx/>
              <a:buNone/>
              <a:tabLst/>
              <a:defRPr/>
            </a:pPr>
            <a:endParaRPr lang="pt-PT" sz="1800" noProof="0" dirty="0"/>
          </a:p>
        </p:txBody>
      </p:sp>
    </p:spTree>
    <p:extLst>
      <p:ext uri="{BB962C8B-B14F-4D97-AF65-F5344CB8AC3E}">
        <p14:creationId xmlns:p14="http://schemas.microsoft.com/office/powerpoint/2010/main" val="724279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Presume-se que os participantes nesta sessão já tenham tido conhecimento do Manual Esfera de 2018, ou tenham tido sessões de formação anteriores relativamente a este pacote de formação (nomeadamente o STP 2 O que é a Esfera - o Manual). Em caso afirmativo, relembre-lhes brevemente os três tipos de indicadores, e pergunte-lhes como cada um pode apoiar as avaliações.</a:t>
            </a:r>
          </a:p>
          <a:p>
            <a:endParaRPr lang="en-US" sz="1800" dirty="0"/>
          </a:p>
          <a:p>
            <a:r>
              <a:rPr lang="pt-PT" sz="1800" dirty="0"/>
              <a:t>Se o grupo ainda não tiver visto este material, remeta os participantes para a página 7 do Manual e reserve alguns minutos para descrever os três tipos de indicadores.</a:t>
            </a:r>
          </a:p>
        </p:txBody>
      </p:sp>
    </p:spTree>
    <p:extLst>
      <p:ext uri="{BB962C8B-B14F-4D97-AF65-F5344CB8AC3E}">
        <p14:creationId xmlns:p14="http://schemas.microsoft.com/office/powerpoint/2010/main" val="7726168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800" dirty="0"/>
              <a:t>Dependendo das sessões que utilizou anteriormente no workshop, este também pode ser um lembrete, para passar para o exercício que se segue.</a:t>
            </a:r>
          </a:p>
          <a:p>
            <a:pPr marL="0" marR="0" lvl="0" indent="0" defTabSz="457200" eaLnBrk="1" fontAlgn="auto" latinLnBrk="0" hangingPunct="1">
              <a:lnSpc>
                <a:spcPct val="117999"/>
              </a:lnSpc>
              <a:spcBef>
                <a:spcPts val="0"/>
              </a:spcBef>
              <a:spcAft>
                <a:spcPts val="0"/>
              </a:spcAft>
              <a:buClrTx/>
              <a:buSzTx/>
              <a:buFontTx/>
              <a:buNone/>
              <a:tabLst/>
              <a:defRPr/>
            </a:pPr>
            <a:endParaRPr lang="pt-PT" sz="1800" dirty="0"/>
          </a:p>
          <a:p>
            <a:pPr marL="0" marR="0" lvl="0" indent="0" defTabSz="457200" eaLnBrk="1" fontAlgn="auto" latinLnBrk="0" hangingPunct="1">
              <a:lnSpc>
                <a:spcPct val="117999"/>
              </a:lnSpc>
              <a:spcBef>
                <a:spcPts val="0"/>
              </a:spcBef>
              <a:spcAft>
                <a:spcPts val="0"/>
              </a:spcAft>
              <a:buClrTx/>
              <a:buSzTx/>
              <a:buFontTx/>
              <a:buNone/>
              <a:tabLst/>
              <a:defRPr/>
            </a:pPr>
            <a:r>
              <a:rPr lang="pt-PT" sz="1800" dirty="0"/>
              <a:t>De um modo geral, análise significa comparar a situação atual (capturada nos dados de avaliação) com o que tem de estar em vigor (mediante consenso, provas, ou acordo local) para revelar a lacuna - antes de decidir o que precisa de ser feito para a preencher.</a:t>
            </a:r>
          </a:p>
          <a:p>
            <a:pPr marL="0" marR="0" lvl="0" indent="0" defTabSz="457200" eaLnBrk="1" fontAlgn="auto" latinLnBrk="0" hangingPunct="1">
              <a:lnSpc>
                <a:spcPct val="117999"/>
              </a:lnSpc>
              <a:spcBef>
                <a:spcPts val="0"/>
              </a:spcBef>
              <a:spcAft>
                <a:spcPts val="0"/>
              </a:spcAft>
              <a:buClrTx/>
              <a:buSzTx/>
              <a:buFontTx/>
              <a:buNone/>
              <a:tabLst/>
              <a:defRPr/>
            </a:pPr>
            <a:endParaRPr lang="pt-PT" sz="1800" dirty="0"/>
          </a:p>
          <a:p>
            <a:pPr marL="0" marR="0" lvl="0" indent="0" defTabSz="457200" eaLnBrk="1" fontAlgn="auto" latinLnBrk="0" hangingPunct="1">
              <a:lnSpc>
                <a:spcPct val="117999"/>
              </a:lnSpc>
              <a:spcBef>
                <a:spcPts val="0"/>
              </a:spcBef>
              <a:spcAft>
                <a:spcPts val="0"/>
              </a:spcAft>
              <a:buClrTx/>
              <a:buSzTx/>
              <a:buFontTx/>
              <a:buNone/>
              <a:tabLst/>
              <a:defRPr/>
            </a:pPr>
            <a:r>
              <a:rPr lang="pt-PT" sz="1800" dirty="0"/>
              <a:t>Uma vez que os indicadores são concebidos para medir se uma determinada norma da Esfera está a ser cumprida ou não (e, em alguns casos, em que medida), apoiam fortemente tanto a avaliação como a </a:t>
            </a:r>
            <a:r>
              <a:rPr lang="pt-PT" sz="1800" b="1" dirty="0"/>
              <a:t>análise</a:t>
            </a:r>
            <a:r>
              <a:rPr lang="pt-PT" sz="1800" dirty="0"/>
              <a:t>.</a:t>
            </a:r>
          </a:p>
        </p:txBody>
      </p:sp>
    </p:spTree>
    <p:extLst>
      <p:ext uri="{BB962C8B-B14F-4D97-AF65-F5344CB8AC3E}">
        <p14:creationId xmlns:p14="http://schemas.microsoft.com/office/powerpoint/2010/main" val="3647179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Reveja os objetivos e explique que esta sessão irá fornecer uma rápida síntese de alguns princípios-chave e depois envolva os participantes num exercício mais específico e detalhado de criação de competências.</a:t>
            </a:r>
            <a:endParaRPr lang="en-US" sz="1800" dirty="0"/>
          </a:p>
        </p:txBody>
      </p:sp>
    </p:spTree>
    <p:extLst>
      <p:ext uri="{BB962C8B-B14F-4D97-AF65-F5344CB8AC3E}">
        <p14:creationId xmlns:p14="http://schemas.microsoft.com/office/powerpoint/2010/main" val="35896101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Este diapositivo explica como os indicadores podem ser utilizados diretamente para estabelecer objetivos de inquérito de avaliação e perguntas específicas. </a:t>
            </a:r>
          </a:p>
          <a:p>
            <a:r>
              <a:rPr lang="pt-PT" sz="1800" dirty="0"/>
              <a:t>O processo é também apresentado graficamente no diapositivo seguinte.</a:t>
            </a:r>
          </a:p>
        </p:txBody>
      </p:sp>
    </p:spTree>
    <p:extLst>
      <p:ext uri="{BB962C8B-B14F-4D97-AF65-F5344CB8AC3E}">
        <p14:creationId xmlns:p14="http://schemas.microsoft.com/office/powerpoint/2010/main" val="17587765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Utilize a animação para guiar os participantes pelo processo, utilizando (como exemplo) o indicador de abrigo de 3,5 m2 por pessoa.</a:t>
            </a:r>
          </a:p>
          <a:p>
            <a:endParaRPr lang="pt-PT" sz="1800" dirty="0"/>
          </a:p>
          <a:p>
            <a:r>
              <a:rPr lang="pt-PT" sz="1800" dirty="0"/>
              <a:t>Pergunte se esta questão é compreendida ou se há alguma dúvida. Se necessário, encontre outro indicador Esfera como exemplo, com o qual se sinta à vontade e descreva novamente este processo, utilizando o seu próprio exemplo.</a:t>
            </a:r>
          </a:p>
        </p:txBody>
      </p:sp>
    </p:spTree>
    <p:extLst>
      <p:ext uri="{BB962C8B-B14F-4D97-AF65-F5344CB8AC3E}">
        <p14:creationId xmlns:p14="http://schemas.microsoft.com/office/powerpoint/2010/main" val="27154553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noProof="0" dirty="0"/>
              <a:t>1. </a:t>
            </a:r>
            <a:r>
              <a:rPr lang="pt-PT" sz="1800" noProof="0" dirty="0"/>
              <a:t>Explique que os participantes farão agora um exercício prático rápido de conversão de indicadores em perguntas de avaliação.</a:t>
            </a:r>
            <a:endParaRPr lang="en-GB" sz="1800" noProof="0" dirty="0"/>
          </a:p>
          <a:p>
            <a:r>
              <a:rPr lang="pt-PT" sz="1800" noProof="0" dirty="0"/>
              <a:t>Divida os participantes em seis grupos ou quadros diferentes. (Em alternativa, coloque seis </a:t>
            </a:r>
            <a:r>
              <a:rPr lang="pt-PT" sz="1800" noProof="0" dirty="0" err="1"/>
              <a:t>flip</a:t>
            </a:r>
            <a:r>
              <a:rPr lang="pt-PT" sz="1800" noProof="0" dirty="0"/>
              <a:t> </a:t>
            </a:r>
            <a:r>
              <a:rPr lang="pt-PT" sz="1800" noProof="0" dirty="0" err="1"/>
              <a:t>charts</a:t>
            </a:r>
            <a:r>
              <a:rPr lang="pt-PT" sz="1800" noProof="0" dirty="0"/>
              <a:t> à volta da sala com os títulos dos grupos de trabalho no topo, com linhas por baixo, para que cada membro assine o seu nome. Este é um bom método, se tiver pessoas mais experientes na sala e estas preferirem praticar o trabalho nas respetivas funções.</a:t>
            </a:r>
          </a:p>
          <a:p>
            <a:endParaRPr lang="en-GB" sz="1800" noProof="0" dirty="0"/>
          </a:p>
          <a:p>
            <a:r>
              <a:rPr lang="en-GB" sz="1800" noProof="0" dirty="0"/>
              <a:t>2. </a:t>
            </a:r>
            <a:r>
              <a:rPr lang="pt-PT" sz="1800" noProof="0" dirty="0"/>
              <a:t>Uma vez formados os grupos e sentados juntos, esclareça que que mostrará um pequeno vídeo de notícias para explicar a crise que estão prestes a avaliar.</a:t>
            </a:r>
            <a:endParaRPr lang="en-GB" sz="1800" noProof="0" dirty="0"/>
          </a:p>
          <a:p>
            <a:endParaRPr lang="en-GB" sz="1800" noProof="0" dirty="0"/>
          </a:p>
          <a:p>
            <a:r>
              <a:rPr lang="en-GB" sz="1800" noProof="0" dirty="0"/>
              <a:t>3. </a:t>
            </a:r>
            <a:r>
              <a:rPr lang="pt-PT" sz="1800" noProof="0" dirty="0"/>
              <a:t>Uma vez terminado o vídeo, as cinco equipas setoriais (todos os grupos de trabalho, exceto o grupo de coordenação) devem elaborar três perguntas prioritárias cada uma, para serem incluídas numa missão de avaliação conjunta. Recorde-lhes que devem ter em conta as ações-chave (e notas de orientação) ao transformarem os indicadores em perguntas e métodos de avaliação.</a:t>
            </a:r>
          </a:p>
          <a:p>
            <a:endParaRPr lang="en-GB" sz="1800" noProof="0" dirty="0"/>
          </a:p>
          <a:p>
            <a:r>
              <a:rPr lang="en-GB" sz="1800" noProof="0" dirty="0"/>
              <a:t>4. </a:t>
            </a:r>
            <a:r>
              <a:rPr lang="pt-PT" sz="1800" noProof="0" dirty="0"/>
              <a:t>Explique ao grupo de coordenação que </a:t>
            </a:r>
            <a:r>
              <a:rPr lang="pt-PT" sz="1800" b="1" noProof="0" dirty="0"/>
              <a:t>o seu papel é assistir todas as outras equipas</a:t>
            </a:r>
            <a:r>
              <a:rPr lang="pt-PT" sz="1800" noProof="0" dirty="0"/>
              <a:t> e coordenar a elaboração de um questionário de inquérito acordado, com um máximo de 10 perguntas, o que significa que algumas equipas terão de excluir as suas perguntas e talvez tenham de concordar que algumas perguntas de outros setores têm maior prioridade em relação às suas próprias.</a:t>
            </a:r>
          </a:p>
          <a:p>
            <a:endParaRPr lang="en-GB" sz="1800" noProof="0" dirty="0"/>
          </a:p>
          <a:p>
            <a:r>
              <a:rPr lang="en-GB" sz="1800" b="1" noProof="0" dirty="0"/>
              <a:t>NOTA:</a:t>
            </a:r>
            <a:r>
              <a:rPr lang="en-GB" sz="1800" b="0" noProof="0" dirty="0"/>
              <a:t> </a:t>
            </a:r>
            <a:r>
              <a:rPr lang="pt-PT" sz="1800" b="0" noProof="0" dirty="0"/>
              <a:t>A equipa de coordenação poderá precisar de mais 10 minutos depois de os outros grupos terem terminado, para finalizar e redigir a sua lista. Se assim for, deverão fazê-lo noutra sala, enquanto se começa a fazer o balanço da atividade. Questione os participantes que ainda estão na sala sobre o exercício: Gostam da técnica de conversão de indicadores em perguntas? A equipa de coordenação deu-lhes uma boa orientação e teve em conta as necessidades de dados para os respetivos setores?</a:t>
            </a:r>
          </a:p>
          <a:p>
            <a:endParaRPr lang="en-GB" sz="1800" noProof="0" dirty="0"/>
          </a:p>
          <a:p>
            <a:r>
              <a:rPr lang="en-GB" sz="1800" b="1" noProof="0" dirty="0"/>
              <a:t>NOTA:</a:t>
            </a:r>
            <a:r>
              <a:rPr lang="en-GB" sz="1800" b="0" noProof="0" dirty="0"/>
              <a:t> </a:t>
            </a:r>
            <a:r>
              <a:rPr lang="pt-PT" sz="1800" b="0" noProof="0" dirty="0"/>
              <a:t>Certifique-se de que os participantes dispõem de 45 minutos completos para realizar e debater este exercício.</a:t>
            </a:r>
            <a:endParaRPr lang="en-GB" sz="1800" noProof="0" dirty="0"/>
          </a:p>
        </p:txBody>
      </p:sp>
    </p:spTree>
    <p:extLst>
      <p:ext uri="{BB962C8B-B14F-4D97-AF65-F5344CB8AC3E}">
        <p14:creationId xmlns:p14="http://schemas.microsoft.com/office/powerpoint/2010/main" val="8292730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Reproduza o vídeo integrado, clicando na imagem, no ecrã. Uma vez terminado o vídeo, os participantes terão até 30 minutos para realizar as suas tarefas.</a:t>
            </a:r>
          </a:p>
          <a:p>
            <a:endParaRPr lang="pt-PT" sz="1800" dirty="0"/>
          </a:p>
          <a:p>
            <a:r>
              <a:rPr lang="pt-PT" sz="1800" dirty="0"/>
              <a:t>Clique em “</a:t>
            </a:r>
            <a:r>
              <a:rPr lang="pt-PT" sz="1800" dirty="0" err="1"/>
              <a:t>cc</a:t>
            </a:r>
            <a:r>
              <a:rPr lang="pt-PT" sz="1800" dirty="0"/>
              <a:t>” no vídeo para ver as legendas.</a:t>
            </a:r>
            <a:endParaRPr lang="en-US" sz="1800" b="0" dirty="0"/>
          </a:p>
          <a:p>
            <a:endParaRPr lang="en-US" sz="1800" b="0" dirty="0"/>
          </a:p>
          <a:p>
            <a:r>
              <a:rPr lang="en-US" sz="1800" b="0" dirty="0"/>
              <a:t>YouTube: </a:t>
            </a:r>
            <a:r>
              <a:rPr lang="en-US" sz="1800" dirty="0">
                <a:hlinkClick r:id="rId3"/>
              </a:rPr>
              <a:t>https://www.youtube.com/watch?v=KvMZV-n-A9Y</a:t>
            </a:r>
            <a:endParaRPr lang="en-US" sz="1800" dirty="0"/>
          </a:p>
          <a:p>
            <a:endParaRPr lang="en-US" sz="1800" b="1" dirty="0"/>
          </a:p>
        </p:txBody>
      </p:sp>
    </p:spTree>
    <p:extLst>
      <p:ext uri="{BB962C8B-B14F-4D97-AF65-F5344CB8AC3E}">
        <p14:creationId xmlns:p14="http://schemas.microsoft.com/office/powerpoint/2010/main" val="9858769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Peça à equipa de coordenação que apresente o seu inquérito final de avaliação conjunta de 10 perguntas. Devem apresentar cada pergunta e explicar se são necessários métodos específicos (para além de entrevistas diretas) para completar a pergunta (por exemplo, medição, testes, inspeção visual, ou outros).</a:t>
            </a:r>
            <a:endParaRPr lang="en-GB" sz="1800" noProof="0" dirty="0"/>
          </a:p>
          <a:p>
            <a:endParaRPr lang="en-GB" sz="1800" noProof="0" dirty="0"/>
          </a:p>
          <a:p>
            <a:r>
              <a:rPr lang="pt-PT" sz="1800" noProof="0" dirty="0"/>
              <a:t>Após a apresentação pela equipa de coordenação, revele e coloque a segunda pergunta e permita que os voluntários dos outros grupos apresentem as suas perspetivas.</a:t>
            </a:r>
          </a:p>
          <a:p>
            <a:endParaRPr lang="pt-PT" sz="1800" noProof="0" dirty="0"/>
          </a:p>
          <a:p>
            <a:r>
              <a:rPr lang="pt-PT" sz="1800" noProof="0" dirty="0"/>
              <a:t>Resuma os pontos-chave do exercício para incluir, pelo menos:</a:t>
            </a:r>
            <a:endParaRPr lang="en-GB" sz="1800" noProof="0" dirty="0"/>
          </a:p>
          <a:p>
            <a:endParaRPr lang="en-GB" sz="1800" noProof="0" dirty="0"/>
          </a:p>
          <a:p>
            <a:pPr marL="342900" indent="-342900">
              <a:buFont typeface="Arial" panose="020B0604020202020204" pitchFamily="34" charset="0"/>
              <a:buChar char="•"/>
            </a:pPr>
            <a:r>
              <a:rPr lang="pt-PT" sz="1800" noProof="0" dirty="0"/>
              <a:t>a importância de desenvolver perguntas de qualidade (em particular, utilizando os indicadores e listas de verificação da Esfera); </a:t>
            </a:r>
          </a:p>
          <a:p>
            <a:pPr marL="342900" indent="-342900">
              <a:buFont typeface="Arial" panose="020B0604020202020204" pitchFamily="34" charset="0"/>
              <a:buChar char="•"/>
            </a:pPr>
            <a:r>
              <a:rPr lang="pt-PT" sz="1800" noProof="0" dirty="0"/>
              <a:t>a importância de realizar avaliações multissetoriais, na medida do possível (sem avaliações técnicas altamente especializadas);</a:t>
            </a:r>
          </a:p>
          <a:p>
            <a:pPr marL="342900" indent="-342900">
              <a:buFont typeface="Arial" panose="020B0604020202020204" pitchFamily="34" charset="0"/>
              <a:buChar char="•"/>
            </a:pPr>
            <a:r>
              <a:rPr lang="pt-PT" sz="1800" noProof="0" dirty="0"/>
              <a:t>a necessidade de clarificar prioridades e trabalhar no sentido de desenvolver questões prioritárias claras, que informem diretamente as decisões de programação; e</a:t>
            </a:r>
          </a:p>
          <a:p>
            <a:pPr marL="342900" indent="-342900">
              <a:buFont typeface="Arial" panose="020B0604020202020204" pitchFamily="34" charset="0"/>
              <a:buChar char="•"/>
            </a:pPr>
            <a:r>
              <a:rPr lang="pt-PT" sz="1800" noProof="0" dirty="0"/>
              <a:t>a necessidade de o fazer tão cedo quanto possível.</a:t>
            </a:r>
          </a:p>
          <a:p>
            <a:pPr marL="0" indent="0">
              <a:buFont typeface="Arial" panose="020B0604020202020204" pitchFamily="34" charset="0"/>
              <a:buNone/>
            </a:pPr>
            <a:endParaRPr lang="en-GB" sz="1800" noProof="0" dirty="0"/>
          </a:p>
          <a:p>
            <a:pPr marL="0" indent="0">
              <a:buFont typeface="Arial" panose="020B0604020202020204" pitchFamily="34" charset="0"/>
              <a:buNone/>
            </a:pPr>
            <a:r>
              <a:rPr lang="pt-PT" sz="1800" noProof="0" dirty="0"/>
              <a:t>Consulte as listas de verificação de avaliação já elaboradas no Manual Esfera: </a:t>
            </a:r>
            <a:r>
              <a:rPr lang="pt-PT" sz="1800" b="1" noProof="0" dirty="0"/>
              <a:t>consulte o título “Listas de verificação” no índice do Manual, na página 397</a:t>
            </a:r>
            <a:r>
              <a:rPr lang="pt-PT" sz="1800" noProof="0" dirty="0"/>
              <a:t>. Importa referir que, destas, muitas incluem as mesmas perguntas ou perguntas semelhantes, destacando uma razão pela qual as avaliações conjuntas coordenadas podem ser mais eficientes do que os inquéritos realizados separadamente.</a:t>
            </a:r>
          </a:p>
          <a:p>
            <a:pPr marL="0" indent="0">
              <a:buFont typeface="Arial" panose="020B0604020202020204" pitchFamily="34" charset="0"/>
              <a:buNone/>
            </a:pPr>
            <a:endParaRPr lang="pt-PT" sz="1800" noProof="0" dirty="0"/>
          </a:p>
          <a:p>
            <a:pPr marL="0" indent="0">
              <a:buFont typeface="Arial" panose="020B0604020202020204" pitchFamily="34" charset="0"/>
              <a:buNone/>
            </a:pPr>
            <a:r>
              <a:rPr lang="pt-PT" sz="1800" noProof="0" dirty="0"/>
              <a:t>Nota: As listas de verificação constantes do anexo 1 contêm algumas perguntas que podem tornar-se perguntas de avaliação (na etapa 3 do método apresentado acima), mas a técnica de começar com Indicadores e passar por variáveis, perguntas. tipos e métodos é uma abordagem lógica de preparação para uma avaliação de alta qualidade que é adequada ao contexto - e que contribui para a análise dos dados, uma vez que cada indicador está ligado a uma norma.</a:t>
            </a:r>
          </a:p>
        </p:txBody>
      </p:sp>
    </p:spTree>
    <p:extLst>
      <p:ext uri="{BB962C8B-B14F-4D97-AF65-F5344CB8AC3E}">
        <p14:creationId xmlns:p14="http://schemas.microsoft.com/office/powerpoint/2010/main" val="19164230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Resuma a sessão com estes pontos-chave. Se durante o exercício ou debate tiverem surgido outras perspetivas importantes, inclua-as também aqui. Pergunte aos participantes se têm quaisquer conhecimentos adicionais que gostariam de partilhar antes de encerrar a sessão.</a:t>
            </a:r>
          </a:p>
        </p:txBody>
      </p:sp>
    </p:spTree>
    <p:extLst>
      <p:ext uri="{BB962C8B-B14F-4D97-AF65-F5344CB8AC3E}">
        <p14:creationId xmlns:p14="http://schemas.microsoft.com/office/powerpoint/2010/main" val="3448906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Agradeça a todos </a:t>
            </a:r>
            <a:r>
              <a:rPr lang="pt-PT" sz="1800"/>
              <a:t>e faça </a:t>
            </a:r>
            <a:r>
              <a:rPr lang="pt-PT" sz="1800" dirty="0"/>
              <a:t>uma pausa.</a:t>
            </a:r>
            <a:endParaRPr lang="en-US" sz="1800" dirty="0"/>
          </a:p>
        </p:txBody>
      </p:sp>
    </p:spTree>
    <p:extLst>
      <p:ext uri="{BB962C8B-B14F-4D97-AF65-F5344CB8AC3E}">
        <p14:creationId xmlns:p14="http://schemas.microsoft.com/office/powerpoint/2010/main" val="907248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Relembre aos participantes o ciclo do programa humanitário e realce o facto de que a avaliação é o que dá início a todo o processo. É essencial salientar que, embora a avaliação comece o ciclo do programa, </a:t>
            </a:r>
            <a:r>
              <a:rPr lang="pt-PT" sz="1800" b="1" noProof="0" dirty="0"/>
              <a:t>é incorreto dizer que a fase de avaliação termina quando começa o desenvolvimento de estratégias</a:t>
            </a:r>
            <a:r>
              <a:rPr lang="pt-PT" sz="1800" noProof="0" dirty="0"/>
              <a:t>. Com efeito, a avaliação deve continuar, e melhorar em termos de profundidade e qualidade, à medida que a resposta se desenvolve. São muitas vezes os profissionais de primeira intervenção - agindo rapidamente com informação de avaliação muito escassa - que devem desenvolver avaliações mais detalhadas e úteis à medida que iniciam a resposta humanitária de emergência.</a:t>
            </a:r>
          </a:p>
          <a:p>
            <a:endParaRPr lang="pt-PT" sz="1800" noProof="0" dirty="0"/>
          </a:p>
          <a:p>
            <a:r>
              <a:rPr lang="pt-PT" sz="1800" noProof="0" dirty="0"/>
              <a:t>Se ainda não tiver abordado o ciclo do programa (por exemplo, utilizando o ficheiro </a:t>
            </a:r>
            <a:r>
              <a:rPr lang="pt-PT" sz="1800" noProof="0" dirty="0" err="1"/>
              <a:t>STP</a:t>
            </a:r>
            <a:r>
              <a:rPr lang="pt-PT" sz="1800" noProof="0" dirty="0"/>
              <a:t> sessão 12: A Esfera e o Ciclo do Programa), dedique mais uns minutos às mensagens-chave da sessão 12. Recorde que o modelo apresentado é genérico – a Esfera aplica-se ao longo de todo o ciclo do programa, independentemente de como as fases são exatamente definidas .</a:t>
            </a:r>
          </a:p>
          <a:p>
            <a:endParaRPr lang="pt-PT" sz="1800" noProof="0" dirty="0"/>
          </a:p>
          <a:p>
            <a:r>
              <a:rPr lang="pt-PT" sz="1800" b="1" noProof="0" dirty="0"/>
              <a:t>Opção de facilitação: </a:t>
            </a:r>
            <a:r>
              <a:rPr lang="pt-PT" sz="1800" noProof="0" dirty="0">
                <a:effectLst/>
                <a:latin typeface="+mn-lt"/>
                <a:ea typeface="+mn-ea"/>
                <a:cs typeface="+mn-cs"/>
                <a:sym typeface="Helvetica Neue"/>
              </a:rPr>
              <a:t>Considere a seguinte opção como um método alternativo para a utilização dos diapositivos 3-7.</a:t>
            </a:r>
          </a:p>
          <a:p>
            <a:endParaRPr lang="pt-PT" sz="1800" noProof="0" dirty="0">
              <a:effectLst/>
              <a:latin typeface="+mn-lt"/>
              <a:ea typeface="+mn-ea"/>
              <a:cs typeface="+mn-cs"/>
              <a:sym typeface="Helvetica Neue"/>
            </a:endParaRPr>
          </a:p>
          <a:p>
            <a:r>
              <a:rPr lang="pt-PT" sz="1800" noProof="0" dirty="0">
                <a:effectLst/>
                <a:latin typeface="+mn-lt"/>
                <a:ea typeface="+mn-ea"/>
                <a:cs typeface="+mn-cs"/>
                <a:sym typeface="Helvetica Neue"/>
              </a:rPr>
              <a:t>Copie o diagrama do diapositivo 5 para um </a:t>
            </a:r>
            <a:r>
              <a:rPr lang="pt-PT" sz="1800" noProof="0" dirty="0" err="1">
                <a:effectLst/>
                <a:latin typeface="+mn-lt"/>
                <a:ea typeface="+mn-ea"/>
                <a:cs typeface="+mn-cs"/>
                <a:sym typeface="Helvetica Neue"/>
              </a:rPr>
              <a:t>flip</a:t>
            </a:r>
            <a:r>
              <a:rPr lang="pt-PT" sz="1800" noProof="0" dirty="0">
                <a:effectLst/>
                <a:latin typeface="+mn-lt"/>
                <a:ea typeface="+mn-ea"/>
                <a:cs typeface="+mn-cs"/>
                <a:sym typeface="Helvetica Neue"/>
              </a:rPr>
              <a:t> </a:t>
            </a:r>
            <a:r>
              <a:rPr lang="pt-PT" sz="1800" noProof="0" dirty="0" err="1">
                <a:effectLst/>
                <a:latin typeface="+mn-lt"/>
                <a:ea typeface="+mn-ea"/>
                <a:cs typeface="+mn-cs"/>
                <a:sym typeface="Helvetica Neue"/>
              </a:rPr>
              <a:t>chart</a:t>
            </a:r>
            <a:r>
              <a:rPr lang="pt-PT" sz="1800" noProof="0" dirty="0">
                <a:effectLst/>
                <a:latin typeface="+mn-lt"/>
                <a:ea typeface="+mn-ea"/>
                <a:cs typeface="+mn-cs"/>
                <a:sym typeface="Helvetica Neue"/>
              </a:rPr>
              <a:t> sem os títulos de avaliação (texto vermelho no diapositivo). Escreva os nomes dos diferentes tipos de avaliações em pedaços de papel (para tal, pode utilizar o texto do diapositivo 4) e perguntar ao grupo em plenário onde é que cada um deve ser colocado no diagrama. </a:t>
            </a:r>
          </a:p>
          <a:p>
            <a:r>
              <a:rPr lang="pt-PT" sz="1800" noProof="0" dirty="0">
                <a:effectLst/>
                <a:latin typeface="+mn-lt"/>
                <a:ea typeface="+mn-ea"/>
                <a:cs typeface="+mn-cs"/>
                <a:sym typeface="Helvetica Neue"/>
              </a:rPr>
              <a:t>Em seguida, em pequenos grupos, diga aos participantes que dispõem de 2 minutos para identificar as diferenças entre a avaliação da vulnerabilidade e capacidade (VCA), a avaliação da emergência e a avaliação melhorada. Pegue em algumas respostas e utilize os diapositivos 6 a 8 para assegurar que todos os pontos são abordados. Depois, pode utilizar o exercício de debate de ideias no diapositivo 7.</a:t>
            </a:r>
          </a:p>
        </p:txBody>
      </p:sp>
    </p:spTree>
    <p:extLst>
      <p:ext uri="{BB962C8B-B14F-4D97-AF65-F5344CB8AC3E}">
        <p14:creationId xmlns:p14="http://schemas.microsoft.com/office/powerpoint/2010/main" val="3891875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As avaliações são realizadas durante todo o ciclo do programa e, em áreas de alto risco, devem ser realizadas mesmo antes da eclosão das crises.</a:t>
            </a:r>
            <a:endParaRPr lang="en-GB" sz="1800" noProof="0" dirty="0"/>
          </a:p>
          <a:p>
            <a:endParaRPr lang="en-GB" sz="1800" noProof="0" dirty="0"/>
          </a:p>
          <a:p>
            <a:r>
              <a:rPr lang="pt-PT" sz="1800" noProof="0" dirty="0"/>
              <a:t>Importa referir que as organizações da Cruz Vermelha Nacional , do Crescente Vermelho e da IFRC desenvolveram uma metodologia aprofundada e centrada na avaliação da vulnerabilidade e capacidade (VCA), que envolve as comunidades de uma forma altamente participativa e que está bem estabelecida. As orientações da Esfera são úteis no apoio a este tipo de avaliação, nomeadamente o compromisso da Norma Humanitária Essencial 3: “A resposta humanitária reforça as capacidades locais e evita efeitos negativos”.</a:t>
            </a:r>
            <a:endParaRPr lang="en-GB" sz="1800" noProof="0" dirty="0"/>
          </a:p>
          <a:p>
            <a:endParaRPr lang="en-GB" sz="1800" noProof="0" dirty="0"/>
          </a:p>
          <a:p>
            <a:r>
              <a:rPr lang="pt-PT" sz="1800" noProof="0" dirty="0"/>
              <a:t>A avaliação da emergência aqui refere-se à avaliação imediata para uma resposta inicial que salva vidas, que não pode esperar pelo início de uma avaliação detalhada.</a:t>
            </a:r>
            <a:r>
              <a:rPr lang="en-GB" sz="1800" noProof="0" dirty="0"/>
              <a:t> </a:t>
            </a:r>
          </a:p>
          <a:p>
            <a:endParaRPr lang="en-GB" sz="1800" noProof="0" dirty="0"/>
          </a:p>
          <a:p>
            <a:r>
              <a:rPr lang="pt-PT" sz="1800" noProof="0" dirty="0"/>
              <a:t>A avaliação melhorada começa quase imediatamente, e é realizada em simultâneo com a resposta de emergência inicial. Todas as orientações da Esfera apoiam esta fase.</a:t>
            </a:r>
          </a:p>
          <a:p>
            <a:endParaRPr lang="en-GB" sz="18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800" b="1" noProof="0" dirty="0"/>
              <a:t>Nota: </a:t>
            </a:r>
            <a:r>
              <a:rPr lang="pt-PT" sz="1800" b="0" noProof="0" dirty="0"/>
              <a:t>Alguns participantes podem estar familiarizados com as orientações do </a:t>
            </a:r>
            <a:r>
              <a:rPr lang="pt-PT" sz="1800" b="0" noProof="0" dirty="0" err="1"/>
              <a:t>IASC</a:t>
            </a:r>
            <a:r>
              <a:rPr lang="pt-PT" sz="1800" b="0" noProof="0" dirty="0"/>
              <a:t> sobre a coordenação das avaliações iniciais. A orientação </a:t>
            </a:r>
            <a:r>
              <a:rPr lang="pt-PT" sz="1800" b="1" noProof="0" dirty="0"/>
              <a:t>MIRA</a:t>
            </a:r>
            <a:r>
              <a:rPr lang="pt-PT" sz="1800" b="0" noProof="0" dirty="0"/>
              <a:t> (Avaliação Multissetorial Inicial Rápida do </a:t>
            </a:r>
            <a:r>
              <a:rPr lang="pt-PT" sz="1800" b="0" noProof="0" dirty="0" err="1"/>
              <a:t>IASC</a:t>
            </a:r>
            <a:r>
              <a:rPr lang="pt-PT" sz="1800" b="0" noProof="0" dirty="0"/>
              <a:t>) - revista em 2015 - está disponível para download em </a:t>
            </a:r>
            <a:r>
              <a:rPr lang="pt-PT" sz="1800" b="0" noProof="0" dirty="0" err="1"/>
              <a:t>www.humanitarianresponse.info</a:t>
            </a:r>
            <a:r>
              <a:rPr lang="pt-PT" sz="1800" b="0" noProof="0" dirty="0"/>
              <a:t>. A MIRA é uma ferramenta conjunta de avaliação de necessidades, abordagem e enquadramento que pode ser utilizada em emergências súbitas, incluindo respostas de emergência de nível 3 do sistema </a:t>
            </a:r>
            <a:r>
              <a:rPr lang="pt-PT" sz="1800" b="0" noProof="0" dirty="0" err="1"/>
              <a:t>IASC</a:t>
            </a:r>
            <a:r>
              <a:rPr lang="pt-PT" sz="1800" b="0" noProof="0" dirty="0"/>
              <a:t> (respostas </a:t>
            </a:r>
            <a:r>
              <a:rPr lang="pt-PT" sz="1800" b="0" noProof="0" dirty="0" err="1"/>
              <a:t>L3</a:t>
            </a:r>
            <a:r>
              <a:rPr lang="pt-PT" sz="1800" b="0" noProof="0" dirty="0"/>
              <a:t>). É precursora das avaliações das necessidades setoriais/de agrupamento e providencia um processo de recolha e análise de informações sobre as pessoas afetadas e as suas necessidades, para informar do planeamento estratégico das respostas. </a:t>
            </a:r>
            <a:r>
              <a:rPr lang="pt-PT" sz="1800" b="1" noProof="0" dirty="0"/>
              <a:t>Esta ferramenta foi concebida para estabelecer prioridades de resposta.</a:t>
            </a:r>
          </a:p>
        </p:txBody>
      </p:sp>
    </p:spTree>
    <p:extLst>
      <p:ext uri="{BB962C8B-B14F-4D97-AF65-F5344CB8AC3E}">
        <p14:creationId xmlns:p14="http://schemas.microsoft.com/office/powerpoint/2010/main" val="2408561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Utilize a animação para analisar o significado do diagrama.</a:t>
            </a:r>
            <a:r>
              <a:rPr lang="en-GB" sz="1800" noProof="0" dirty="0"/>
              <a:t> </a:t>
            </a:r>
          </a:p>
          <a:p>
            <a:endParaRPr lang="en-GB" sz="1800" noProof="0" dirty="0"/>
          </a:p>
          <a:p>
            <a:pPr marL="457200" indent="-457200">
              <a:buAutoNum type="arabicPeriod"/>
            </a:pPr>
            <a:r>
              <a:rPr lang="pt-PT" sz="1800" noProof="0" dirty="0"/>
              <a:t>A curva representa a diferença entre as necessidades e os recursos (ou níveis de emergência). Em muitas situações, há pequenos eventos de aviso antes da grande crise que devem desencadear avaliações do tipo </a:t>
            </a:r>
            <a:r>
              <a:rPr lang="pt-PT" sz="1800" noProof="0" dirty="0" err="1"/>
              <a:t>VCA</a:t>
            </a:r>
            <a:r>
              <a:rPr lang="pt-PT" sz="1800" noProof="0" dirty="0"/>
              <a:t> junto das comunidades em risco.</a:t>
            </a:r>
            <a:endParaRPr lang="en-GB" sz="1800" noProof="0" dirty="0"/>
          </a:p>
          <a:p>
            <a:pPr marL="457200" indent="-457200">
              <a:buAutoNum type="arabicPeriod"/>
            </a:pPr>
            <a:r>
              <a:rPr lang="pt-PT" sz="1800" noProof="0" dirty="0"/>
              <a:t>A crise ataca. Este facto mobiliza uma rápida avaliação do âmbito, dimensão e necessidades humanitárias prioritárias, que salvam vidas, e objetivos de resposta imediata - tipicamente por parte do governo local, da Cruz Vermelha e do Crescente Vermelho, e de agentes de resposta religiosos e outros intervenientes no país. Esta resposta é frequentemente insustentável a longo prazo e, muitas vezes, pouco satisfatória em relação aos indicadores da Esfera.</a:t>
            </a:r>
            <a:endParaRPr lang="en-GB" sz="1800" noProof="0" dirty="0"/>
          </a:p>
          <a:p>
            <a:pPr marL="457200" indent="-457200">
              <a:buAutoNum type="arabicPeriod"/>
            </a:pPr>
            <a:r>
              <a:rPr lang="pt-PT" sz="1800" noProof="0" dirty="0"/>
              <a:t>Uma vez iniciada a resposta mais ampla (envolvendo a ONU, </a:t>
            </a:r>
            <a:r>
              <a:rPr lang="pt-PT" sz="1800" noProof="0" dirty="0" err="1"/>
              <a:t>ONGs</a:t>
            </a:r>
            <a:r>
              <a:rPr lang="pt-PT" sz="1800" noProof="0" dirty="0"/>
              <a:t> internacionais e outras entidades), são estabelecidos programas e orçamentos a longo prazo, que devem ser apoiados por uma avaliação cuidadosa - para a qual as orientações da Esfera são fundamentais.</a:t>
            </a:r>
            <a:r>
              <a:rPr lang="en-GB" sz="1800" noProof="0" dirty="0"/>
              <a:t> </a:t>
            </a:r>
          </a:p>
          <a:p>
            <a:pPr marL="457200" indent="-457200">
              <a:buAutoNum type="arabicPeriod"/>
            </a:pPr>
            <a:r>
              <a:rPr lang="pt-PT" sz="1800" noProof="0" dirty="0"/>
              <a:t>A curva da linha sólida é para ilustrar que, por vezes, após as catástrofes, as coisas podem voltar ao normal com alguma rapidez e, em alguns casos (a linha tracejada), as emergências podem tornar-se crónicas e o défice entre necessidades e recursos pode prosseguir por períodos prolongados. Nessas situações, é ainda mais importante promover as normas da Esfera e pressionar no sentido da existência de programas integrados e sustentáveis a mais longo prazo.</a:t>
            </a:r>
            <a:endParaRPr lang="en-GB" sz="1800" noProof="0" dirty="0"/>
          </a:p>
        </p:txBody>
      </p:sp>
    </p:spTree>
    <p:extLst>
      <p:ext uri="{BB962C8B-B14F-4D97-AF65-F5344CB8AC3E}">
        <p14:creationId xmlns:p14="http://schemas.microsoft.com/office/powerpoint/2010/main" val="3882748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Esta é uma descrição sucinta da VCA, tal como é utilizada pela IFRC. Explique que ela é utilizada na preparação, animação comunitária e programas de desenvolvimento, bem como na resposta humanitária.</a:t>
            </a:r>
            <a:endParaRPr lang="en-GB" sz="1800" noProof="0" dirty="0"/>
          </a:p>
        </p:txBody>
      </p:sp>
    </p:spTree>
    <p:extLst>
      <p:ext uri="{BB962C8B-B14F-4D97-AF65-F5344CB8AC3E}">
        <p14:creationId xmlns:p14="http://schemas.microsoft.com/office/powerpoint/2010/main" val="4163054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Mude o foco e o ritmo para a fase de emergência. Explique que há uma emergência em curso agora. O tipo não importa - apenas que se tratou de um desastre repentino, que deixou milhares de pessoas desalojadas e sem os seus meios de subsistência habituais (por exemplo, uma inundação, uma tempestade, um sismo, ou um ataque de outra aldeia).</a:t>
            </a:r>
          </a:p>
          <a:p>
            <a:endParaRPr lang="pt-PT" sz="1800" dirty="0"/>
          </a:p>
          <a:p>
            <a:r>
              <a:rPr lang="pt-PT" sz="1800" dirty="0"/>
              <a:t>Explique que se trata de um exercício de </a:t>
            </a:r>
            <a:r>
              <a:rPr lang="pt-PT" sz="1800" i="1" dirty="0"/>
              <a:t>debate de ideias </a:t>
            </a:r>
            <a:r>
              <a:rPr lang="pt-PT" sz="1800" dirty="0"/>
              <a:t>de emergência e que o objetivo é enumerar </a:t>
            </a:r>
            <a:r>
              <a:rPr lang="pt-PT" sz="1800" b="1" dirty="0"/>
              <a:t>rapidamente</a:t>
            </a:r>
            <a:r>
              <a:rPr lang="pt-PT" sz="1800" dirty="0"/>
              <a:t> 10 prioridades. Não julgue quaisquer respostas - escreva apenas as 10 primeiras que são apresentadas.</a:t>
            </a:r>
          </a:p>
          <a:p>
            <a:endParaRPr lang="pt-PT" sz="1800" dirty="0"/>
          </a:p>
          <a:p>
            <a:r>
              <a:rPr lang="pt-PT" sz="1800" dirty="0"/>
              <a:t>Quando tiver 10 respostas, utilize a animação de diapositivos para mostrar a instrução “Reflexão”.</a:t>
            </a:r>
          </a:p>
          <a:p>
            <a:endParaRPr lang="pt-PT" sz="1800" dirty="0"/>
          </a:p>
          <a:p>
            <a:r>
              <a:rPr lang="pt-PT" sz="1800" dirty="0"/>
              <a:t>Peça aos participantes que revejam a caixa no topo da página 11 e que comparem esta lista com a que se encontra no livro.</a:t>
            </a:r>
          </a:p>
        </p:txBody>
      </p:sp>
    </p:spTree>
    <p:extLst>
      <p:ext uri="{BB962C8B-B14F-4D97-AF65-F5344CB8AC3E}">
        <p14:creationId xmlns:p14="http://schemas.microsoft.com/office/powerpoint/2010/main" val="3127867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t>Reveja os pontos-chave. Este não é um debate, mas sim uma apresentação rápida. O ponto-chave é que uma vez que os intervenientes humanitários estejam no local e possam interagir com as pessoas afetadas, as avaliações devem melhorar rapidamente, podendo ser estabelecida a base para uma programação a longo prazo. </a:t>
            </a:r>
          </a:p>
          <a:p>
            <a:endParaRPr lang="pt-PT" sz="1800" dirty="0"/>
          </a:p>
          <a:p>
            <a:r>
              <a:rPr lang="pt-PT" sz="1800" dirty="0"/>
              <a:t>Cite o ponto 2.2 do compromisso 2 da Norma Humanitária Essencial: “Reconhecer que as decisões serão tomadas com base em conhecimentos imperfeitos nas fases iniciais de uma crise aguda e aperfeiçoar as decisões à medida que as informações sejam disponibilizadas”.</a:t>
            </a:r>
          </a:p>
        </p:txBody>
      </p:sp>
    </p:spTree>
    <p:extLst>
      <p:ext uri="{BB962C8B-B14F-4D97-AF65-F5344CB8AC3E}">
        <p14:creationId xmlns:p14="http://schemas.microsoft.com/office/powerpoint/2010/main" val="40270985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noProof="0" dirty="0"/>
              <a:t>Nem todas as avaliações consistem em visitar o local e fazer perguntas, utilizando formulários de avaliação. A informação útil de avaliação nos primeiros dias provem frequentemente de via satélite, fotografia aérea e drones</a:t>
            </a:r>
            <a:r>
              <a:rPr lang="en-GB" sz="1800" noProof="0" dirty="0"/>
              <a:t>.</a:t>
            </a:r>
          </a:p>
          <a:p>
            <a:endParaRPr lang="en-GB" sz="1800" noProof="0" dirty="0"/>
          </a:p>
          <a:p>
            <a:r>
              <a:rPr lang="pt-PT" sz="1800" noProof="0" dirty="0"/>
              <a:t>Quando as pessoas estão no terreno e podem fazer contacto humano, os peritos técnicos e as suas equipas com formação procedem a uma vasta gama de avaliações especializadas, que requerem um planeamento cuidadoso e tempo para serem organizadas e executadas. Incluem, entre outras:</a:t>
            </a:r>
            <a:endParaRPr lang="en-GB" sz="1800" noProof="0" dirty="0"/>
          </a:p>
          <a:p>
            <a:pPr marL="342900" indent="-342900">
              <a:buFont typeface="Arial" panose="020B0604020202020204" pitchFamily="34" charset="0"/>
              <a:buChar char="•"/>
            </a:pPr>
            <a:r>
              <a:rPr lang="pt-PT" sz="1800" noProof="0" dirty="0"/>
              <a:t>levantamentos nutricionais;</a:t>
            </a:r>
          </a:p>
          <a:p>
            <a:pPr marL="342900" indent="-342900">
              <a:buFont typeface="Arial" panose="020B0604020202020204" pitchFamily="34" charset="0"/>
              <a:buChar char="•"/>
            </a:pPr>
            <a:r>
              <a:rPr lang="pt-PT" sz="1800" noProof="0" dirty="0"/>
              <a:t>inquéritos de educação;</a:t>
            </a:r>
          </a:p>
          <a:p>
            <a:pPr marL="342900" indent="-342900">
              <a:buFont typeface="Arial" panose="020B0604020202020204" pitchFamily="34" charset="0"/>
              <a:buChar char="•"/>
            </a:pPr>
            <a:r>
              <a:rPr lang="pt-PT" sz="1800" noProof="0" dirty="0"/>
              <a:t>rastreios de saúde;</a:t>
            </a:r>
          </a:p>
          <a:p>
            <a:pPr marL="342900" indent="-342900">
              <a:buFont typeface="Arial" panose="020B0604020202020204" pitchFamily="34" charset="0"/>
              <a:buChar char="•"/>
            </a:pPr>
            <a:r>
              <a:rPr lang="pt-PT" sz="1800" noProof="0" dirty="0"/>
              <a:t>inquéritos epidemiológicos no domínio da saúde pública;</a:t>
            </a:r>
          </a:p>
          <a:p>
            <a:pPr marL="342900" indent="-342900">
              <a:buFont typeface="Arial" panose="020B0604020202020204" pitchFamily="34" charset="0"/>
              <a:buChar char="•"/>
            </a:pPr>
            <a:r>
              <a:rPr lang="pt-PT" sz="1800" noProof="0" dirty="0"/>
              <a:t>inquéritos sobre abrigos; e</a:t>
            </a:r>
          </a:p>
          <a:p>
            <a:pPr marL="342900" indent="-342900">
              <a:buFont typeface="Arial" panose="020B0604020202020204" pitchFamily="34" charset="0"/>
              <a:buChar char="•"/>
            </a:pPr>
            <a:r>
              <a:rPr lang="pt-PT" sz="1800" noProof="0" dirty="0"/>
              <a:t>inquéritos sobre a utilização da água.</a:t>
            </a:r>
          </a:p>
          <a:p>
            <a:pPr marL="0" indent="0">
              <a:buFont typeface="Arial" panose="020B0604020202020204" pitchFamily="34" charset="0"/>
              <a:buNone/>
            </a:pPr>
            <a:endParaRPr lang="en-GB" sz="1800" noProof="0" dirty="0"/>
          </a:p>
          <a:p>
            <a:pPr marL="0" indent="0">
              <a:buFont typeface="Arial" panose="020B0604020202020204" pitchFamily="34" charset="0"/>
              <a:buNone/>
            </a:pPr>
            <a:r>
              <a:rPr lang="pt-PT" sz="1800" noProof="0" dirty="0"/>
              <a:t>Em situações em que existe (devido ao grande número de inquiridos e possível duplicação) "fadiga de avaliação" e informações contraditórias ou impossíveis de integrar devido à falta de coordenação, podem ser utilizadas iniciativas de avaliação multissetorial, como a MIRA, para se integrar melhor a informação de avaliação e se conceber melhores programas.</a:t>
            </a:r>
          </a:p>
        </p:txBody>
      </p:sp>
    </p:spTree>
    <p:extLst>
      <p:ext uri="{BB962C8B-B14F-4D97-AF65-F5344CB8AC3E}">
        <p14:creationId xmlns:p14="http://schemas.microsoft.com/office/powerpoint/2010/main" val="6892996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‹nº›</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stretch>
            <a:fillRect/>
          </a:stretch>
        </p:blipFill>
        <p:spPr>
          <a:xfrm>
            <a:off x="476628" y="683369"/>
            <a:ext cx="5870575" cy="2783162"/>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‹nº›</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1" y="-7099"/>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‹nº›</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Photo and tex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C80842A-EB07-4AA3-9089-79FF9B21A566}"/>
              </a:ext>
            </a:extLst>
          </p:cNvPr>
          <p:cNvSpPr>
            <a:spLocks noGrp="1"/>
          </p:cNvSpPr>
          <p:nvPr>
            <p:ph type="pic" sz="quarter" idx="15"/>
          </p:nvPr>
        </p:nvSpPr>
        <p:spPr>
          <a:xfrm>
            <a:off x="10576732" y="-1"/>
            <a:ext cx="6795615" cy="9753601"/>
          </a:xfrm>
          <a:custGeom>
            <a:avLst/>
            <a:gdLst>
              <a:gd name="connsiteX0" fmla="*/ 6734175 w 6734175"/>
              <a:gd name="connsiteY0" fmla="*/ 4883944 h 9767888"/>
              <a:gd name="connsiteX1" fmla="*/ 3367087 w 6734175"/>
              <a:gd name="connsiteY1" fmla="*/ 9767888 h 9767888"/>
              <a:gd name="connsiteX2" fmla="*/ -1 w 6734175"/>
              <a:gd name="connsiteY2" fmla="*/ 4883944 h 9767888"/>
              <a:gd name="connsiteX3" fmla="*/ 3367087 w 6734175"/>
              <a:gd name="connsiteY3" fmla="*/ 0 h 9767888"/>
              <a:gd name="connsiteX4" fmla="*/ 3367088 w 6734175"/>
              <a:gd name="connsiteY4" fmla="*/ 4883944 h 9767888"/>
              <a:gd name="connsiteX5" fmla="*/ 6734175 w 6734175"/>
              <a:gd name="connsiteY5" fmla="*/ 4883944 h 9767888"/>
              <a:gd name="connsiteX0" fmla="*/ 6734176 w 7026321"/>
              <a:gd name="connsiteY0" fmla="*/ 5309125 h 10193069"/>
              <a:gd name="connsiteX1" fmla="*/ 3367088 w 7026321"/>
              <a:gd name="connsiteY1" fmla="*/ 10193069 h 10193069"/>
              <a:gd name="connsiteX2" fmla="*/ 0 w 7026321"/>
              <a:gd name="connsiteY2" fmla="*/ 5309125 h 10193069"/>
              <a:gd name="connsiteX3" fmla="*/ 3367088 w 7026321"/>
              <a:gd name="connsiteY3" fmla="*/ 425181 h 10193069"/>
              <a:gd name="connsiteX4" fmla="*/ 6698117 w 7026321"/>
              <a:gd name="connsiteY4" fmla="*/ 475868 h 10193069"/>
              <a:gd name="connsiteX5" fmla="*/ 6734176 w 7026321"/>
              <a:gd name="connsiteY5" fmla="*/ 5309125 h 10193069"/>
              <a:gd name="connsiteX0" fmla="*/ 6734176 w 7026321"/>
              <a:gd name="connsiteY0" fmla="*/ 4883944 h 9767888"/>
              <a:gd name="connsiteX1" fmla="*/ 3367088 w 7026321"/>
              <a:gd name="connsiteY1" fmla="*/ 9767888 h 9767888"/>
              <a:gd name="connsiteX2" fmla="*/ 0 w 7026321"/>
              <a:gd name="connsiteY2" fmla="*/ 4883944 h 9767888"/>
              <a:gd name="connsiteX3" fmla="*/ 3367088 w 7026321"/>
              <a:gd name="connsiteY3" fmla="*/ 0 h 9767888"/>
              <a:gd name="connsiteX4" fmla="*/ 6698117 w 7026321"/>
              <a:gd name="connsiteY4" fmla="*/ 50687 h 9767888"/>
              <a:gd name="connsiteX5" fmla="*/ 6734176 w 7026321"/>
              <a:gd name="connsiteY5" fmla="*/ 4883944 h 9767888"/>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583491 w 7875636"/>
              <a:gd name="connsiteY0" fmla="*/ 4981916 h 9865860"/>
              <a:gd name="connsiteX1" fmla="*/ 4216403 w 7875636"/>
              <a:gd name="connsiteY1" fmla="*/ 9865860 h 9865860"/>
              <a:gd name="connsiteX2" fmla="*/ 849315 w 7875636"/>
              <a:gd name="connsiteY2" fmla="*/ 4981916 h 9865860"/>
              <a:gd name="connsiteX3" fmla="*/ 1016003 w 7875636"/>
              <a:gd name="connsiteY3" fmla="*/ 0 h 9865860"/>
              <a:gd name="connsiteX4" fmla="*/ 7547432 w 7875636"/>
              <a:gd name="connsiteY4" fmla="*/ 148659 h 9865860"/>
              <a:gd name="connsiteX5" fmla="*/ 7583491 w 7875636"/>
              <a:gd name="connsiteY5" fmla="*/ 4981916 h 9865860"/>
              <a:gd name="connsiteX0" fmla="*/ 7746776 w 7896225"/>
              <a:gd name="connsiteY0" fmla="*/ 9847831 h 11253975"/>
              <a:gd name="connsiteX1" fmla="*/ 4216403 w 7896225"/>
              <a:gd name="connsiteY1" fmla="*/ 9865860 h 11253975"/>
              <a:gd name="connsiteX2" fmla="*/ 849315 w 7896225"/>
              <a:gd name="connsiteY2" fmla="*/ 4981916 h 11253975"/>
              <a:gd name="connsiteX3" fmla="*/ 1016003 w 7896225"/>
              <a:gd name="connsiteY3" fmla="*/ 0 h 11253975"/>
              <a:gd name="connsiteX4" fmla="*/ 7547432 w 7896225"/>
              <a:gd name="connsiteY4" fmla="*/ 148659 h 11253975"/>
              <a:gd name="connsiteX5" fmla="*/ 7746776 w 7896225"/>
              <a:gd name="connsiteY5"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8061748"/>
              <a:gd name="connsiteY0" fmla="*/ 9847831 h 11253975"/>
              <a:gd name="connsiteX1" fmla="*/ 4216403 w 8061748"/>
              <a:gd name="connsiteY1" fmla="*/ 9865860 h 11253975"/>
              <a:gd name="connsiteX2" fmla="*/ 849315 w 8061748"/>
              <a:gd name="connsiteY2" fmla="*/ 4981916 h 11253975"/>
              <a:gd name="connsiteX3" fmla="*/ 1016003 w 8061748"/>
              <a:gd name="connsiteY3" fmla="*/ 0 h 11253975"/>
              <a:gd name="connsiteX4" fmla="*/ 7547432 w 8061748"/>
              <a:gd name="connsiteY4" fmla="*/ 148659 h 11253975"/>
              <a:gd name="connsiteX5" fmla="*/ 7581243 w 8061748"/>
              <a:gd name="connsiteY5" fmla="*/ 2173997 h 11253975"/>
              <a:gd name="connsiteX6" fmla="*/ 7746776 w 8061748"/>
              <a:gd name="connsiteY6" fmla="*/ 9847831 h 11253975"/>
              <a:gd name="connsiteX0" fmla="*/ 7746776 w 7991246"/>
              <a:gd name="connsiteY0" fmla="*/ 9847831 h 11253975"/>
              <a:gd name="connsiteX1" fmla="*/ 4216403 w 7991246"/>
              <a:gd name="connsiteY1" fmla="*/ 9865860 h 11253975"/>
              <a:gd name="connsiteX2" fmla="*/ 849315 w 7991246"/>
              <a:gd name="connsiteY2" fmla="*/ 4981916 h 11253975"/>
              <a:gd name="connsiteX3" fmla="*/ 1016003 w 7991246"/>
              <a:gd name="connsiteY3" fmla="*/ 0 h 11253975"/>
              <a:gd name="connsiteX4" fmla="*/ 7547432 w 7991246"/>
              <a:gd name="connsiteY4" fmla="*/ 148659 h 11253975"/>
              <a:gd name="connsiteX5" fmla="*/ 7581243 w 7991246"/>
              <a:gd name="connsiteY5" fmla="*/ 2173997 h 11253975"/>
              <a:gd name="connsiteX6" fmla="*/ 7746776 w 7991246"/>
              <a:gd name="connsiteY6" fmla="*/ 9847831 h 11253975"/>
              <a:gd name="connsiteX0" fmla="*/ 7746776 w 7746776"/>
              <a:gd name="connsiteY0" fmla="*/ 9847831 h 11253975"/>
              <a:gd name="connsiteX1" fmla="*/ 4216403 w 7746776"/>
              <a:gd name="connsiteY1" fmla="*/ 9865860 h 11253975"/>
              <a:gd name="connsiteX2" fmla="*/ 849315 w 7746776"/>
              <a:gd name="connsiteY2" fmla="*/ 4981916 h 11253975"/>
              <a:gd name="connsiteX3" fmla="*/ 1016003 w 7746776"/>
              <a:gd name="connsiteY3" fmla="*/ 0 h 11253975"/>
              <a:gd name="connsiteX4" fmla="*/ 7547432 w 7746776"/>
              <a:gd name="connsiteY4" fmla="*/ 148659 h 11253975"/>
              <a:gd name="connsiteX5" fmla="*/ 7581243 w 7746776"/>
              <a:gd name="connsiteY5" fmla="*/ 2173997 h 11253975"/>
              <a:gd name="connsiteX6" fmla="*/ 7746776 w 7746776"/>
              <a:gd name="connsiteY6" fmla="*/ 9847831 h 11253975"/>
              <a:gd name="connsiteX0" fmla="*/ 7714119 w 7714119"/>
              <a:gd name="connsiteY0" fmla="*/ 9815174 h 11230815"/>
              <a:gd name="connsiteX1" fmla="*/ 4216403 w 7714119"/>
              <a:gd name="connsiteY1" fmla="*/ 9865860 h 11230815"/>
              <a:gd name="connsiteX2" fmla="*/ 849315 w 7714119"/>
              <a:gd name="connsiteY2" fmla="*/ 4981916 h 11230815"/>
              <a:gd name="connsiteX3" fmla="*/ 1016003 w 7714119"/>
              <a:gd name="connsiteY3" fmla="*/ 0 h 11230815"/>
              <a:gd name="connsiteX4" fmla="*/ 7547432 w 7714119"/>
              <a:gd name="connsiteY4" fmla="*/ 148659 h 11230815"/>
              <a:gd name="connsiteX5" fmla="*/ 7581243 w 7714119"/>
              <a:gd name="connsiteY5" fmla="*/ 2173997 h 11230815"/>
              <a:gd name="connsiteX6" fmla="*/ 7714119 w 7714119"/>
              <a:gd name="connsiteY6" fmla="*/ 9815174 h 11230815"/>
              <a:gd name="connsiteX0" fmla="*/ 7714119 w 7714119"/>
              <a:gd name="connsiteY0" fmla="*/ 9815174 h 10229603"/>
              <a:gd name="connsiteX1" fmla="*/ 4216403 w 7714119"/>
              <a:gd name="connsiteY1" fmla="*/ 9865860 h 10229603"/>
              <a:gd name="connsiteX2" fmla="*/ 849315 w 7714119"/>
              <a:gd name="connsiteY2" fmla="*/ 4981916 h 10229603"/>
              <a:gd name="connsiteX3" fmla="*/ 1016003 w 7714119"/>
              <a:gd name="connsiteY3" fmla="*/ 0 h 10229603"/>
              <a:gd name="connsiteX4" fmla="*/ 7547432 w 7714119"/>
              <a:gd name="connsiteY4" fmla="*/ 148659 h 10229603"/>
              <a:gd name="connsiteX5" fmla="*/ 7581243 w 7714119"/>
              <a:gd name="connsiteY5" fmla="*/ 2173997 h 10229603"/>
              <a:gd name="connsiteX6" fmla="*/ 7714119 w 7714119"/>
              <a:gd name="connsiteY6" fmla="*/ 9815174 h 10229603"/>
              <a:gd name="connsiteX0" fmla="*/ 7714119 w 7714119"/>
              <a:gd name="connsiteY0" fmla="*/ 9815174 h 9924955"/>
              <a:gd name="connsiteX1" fmla="*/ 4216403 w 7714119"/>
              <a:gd name="connsiteY1" fmla="*/ 9865860 h 9924955"/>
              <a:gd name="connsiteX2" fmla="*/ 849315 w 7714119"/>
              <a:gd name="connsiteY2" fmla="*/ 4981916 h 9924955"/>
              <a:gd name="connsiteX3" fmla="*/ 1016003 w 7714119"/>
              <a:gd name="connsiteY3" fmla="*/ 0 h 9924955"/>
              <a:gd name="connsiteX4" fmla="*/ 7547432 w 7714119"/>
              <a:gd name="connsiteY4" fmla="*/ 148659 h 9924955"/>
              <a:gd name="connsiteX5" fmla="*/ 7581243 w 7714119"/>
              <a:gd name="connsiteY5" fmla="*/ 2173997 h 9924955"/>
              <a:gd name="connsiteX6" fmla="*/ 7714119 w 7714119"/>
              <a:gd name="connsiteY6" fmla="*/ 9815174 h 9924955"/>
              <a:gd name="connsiteX0" fmla="*/ 7714119 w 7714119"/>
              <a:gd name="connsiteY0" fmla="*/ 9815174 h 10360223"/>
              <a:gd name="connsiteX1" fmla="*/ 4216403 w 7714119"/>
              <a:gd name="connsiteY1" fmla="*/ 9865860 h 10360223"/>
              <a:gd name="connsiteX2" fmla="*/ 849315 w 7714119"/>
              <a:gd name="connsiteY2" fmla="*/ 4981916 h 10360223"/>
              <a:gd name="connsiteX3" fmla="*/ 1016003 w 7714119"/>
              <a:gd name="connsiteY3" fmla="*/ 0 h 10360223"/>
              <a:gd name="connsiteX4" fmla="*/ 7547432 w 7714119"/>
              <a:gd name="connsiteY4" fmla="*/ 148659 h 10360223"/>
              <a:gd name="connsiteX5" fmla="*/ 7581243 w 7714119"/>
              <a:gd name="connsiteY5" fmla="*/ 2173997 h 10360223"/>
              <a:gd name="connsiteX6" fmla="*/ 7714119 w 7714119"/>
              <a:gd name="connsiteY6" fmla="*/ 9815174 h 10360223"/>
              <a:gd name="connsiteX0" fmla="*/ 7714119 w 7714119"/>
              <a:gd name="connsiteY0" fmla="*/ 9815174 h 9896089"/>
              <a:gd name="connsiteX1" fmla="*/ 4216403 w 7714119"/>
              <a:gd name="connsiteY1" fmla="*/ 9865860 h 9896089"/>
              <a:gd name="connsiteX2" fmla="*/ 849315 w 7714119"/>
              <a:gd name="connsiteY2" fmla="*/ 4981916 h 9896089"/>
              <a:gd name="connsiteX3" fmla="*/ 1016003 w 7714119"/>
              <a:gd name="connsiteY3" fmla="*/ 0 h 9896089"/>
              <a:gd name="connsiteX4" fmla="*/ 7547432 w 7714119"/>
              <a:gd name="connsiteY4" fmla="*/ 148659 h 9896089"/>
              <a:gd name="connsiteX5" fmla="*/ 7581243 w 7714119"/>
              <a:gd name="connsiteY5" fmla="*/ 2173997 h 9896089"/>
              <a:gd name="connsiteX6" fmla="*/ 7714119 w 7714119"/>
              <a:gd name="connsiteY6" fmla="*/ 9815174 h 9896089"/>
              <a:gd name="connsiteX0" fmla="*/ 7140703 w 7140703"/>
              <a:gd name="connsiteY0" fmla="*/ 9815174 h 9896089"/>
              <a:gd name="connsiteX1" fmla="*/ 3642987 w 7140703"/>
              <a:gd name="connsiteY1" fmla="*/ 9865860 h 9896089"/>
              <a:gd name="connsiteX2" fmla="*/ 275899 w 7140703"/>
              <a:gd name="connsiteY2" fmla="*/ 4981916 h 9896089"/>
              <a:gd name="connsiteX3" fmla="*/ 442587 w 7140703"/>
              <a:gd name="connsiteY3" fmla="*/ 0 h 9896089"/>
              <a:gd name="connsiteX4" fmla="*/ 6974016 w 7140703"/>
              <a:gd name="connsiteY4" fmla="*/ 148659 h 9896089"/>
              <a:gd name="connsiteX5" fmla="*/ 7007827 w 7140703"/>
              <a:gd name="connsiteY5" fmla="*/ 2173997 h 9896089"/>
              <a:gd name="connsiteX6" fmla="*/ 7140703 w 7140703"/>
              <a:gd name="connsiteY6" fmla="*/ 9815174 h 9896089"/>
              <a:gd name="connsiteX0" fmla="*/ 6896771 w 6896771"/>
              <a:gd name="connsiteY0" fmla="*/ 9815174 h 9896089"/>
              <a:gd name="connsiteX1" fmla="*/ 3399055 w 6896771"/>
              <a:gd name="connsiteY1" fmla="*/ 9865860 h 9896089"/>
              <a:gd name="connsiteX2" fmla="*/ 31967 w 6896771"/>
              <a:gd name="connsiteY2" fmla="*/ 4981916 h 9896089"/>
              <a:gd name="connsiteX3" fmla="*/ 198655 w 6896771"/>
              <a:gd name="connsiteY3" fmla="*/ 0 h 9896089"/>
              <a:gd name="connsiteX4" fmla="*/ 6730084 w 6896771"/>
              <a:gd name="connsiteY4" fmla="*/ 148659 h 9896089"/>
              <a:gd name="connsiteX5" fmla="*/ 6763895 w 6896771"/>
              <a:gd name="connsiteY5" fmla="*/ 2173997 h 9896089"/>
              <a:gd name="connsiteX6" fmla="*/ 6896771 w 6896771"/>
              <a:gd name="connsiteY6" fmla="*/ 9815174 h 9896089"/>
              <a:gd name="connsiteX0" fmla="*/ 7012587 w 7012587"/>
              <a:gd name="connsiteY0" fmla="*/ 9815174 h 9896089"/>
              <a:gd name="connsiteX1" fmla="*/ 3514871 w 7012587"/>
              <a:gd name="connsiteY1" fmla="*/ 9865860 h 9896089"/>
              <a:gd name="connsiteX2" fmla="*/ 147783 w 7012587"/>
              <a:gd name="connsiteY2" fmla="*/ 4981916 h 9896089"/>
              <a:gd name="connsiteX3" fmla="*/ 314471 w 7012587"/>
              <a:gd name="connsiteY3" fmla="*/ 0 h 9896089"/>
              <a:gd name="connsiteX4" fmla="*/ 6845900 w 7012587"/>
              <a:gd name="connsiteY4" fmla="*/ 148659 h 9896089"/>
              <a:gd name="connsiteX5" fmla="*/ 6879711 w 7012587"/>
              <a:gd name="connsiteY5" fmla="*/ 2173997 h 9896089"/>
              <a:gd name="connsiteX6" fmla="*/ 7012587 w 7012587"/>
              <a:gd name="connsiteY6" fmla="*/ 9815174 h 9896089"/>
              <a:gd name="connsiteX0" fmla="*/ 6931890 w 6931890"/>
              <a:gd name="connsiteY0" fmla="*/ 9815174 h 9896089"/>
              <a:gd name="connsiteX1" fmla="*/ 3434174 w 6931890"/>
              <a:gd name="connsiteY1" fmla="*/ 9865860 h 9896089"/>
              <a:gd name="connsiteX2" fmla="*/ 67086 w 6931890"/>
              <a:gd name="connsiteY2" fmla="*/ 4981916 h 9896089"/>
              <a:gd name="connsiteX3" fmla="*/ 233774 w 6931890"/>
              <a:gd name="connsiteY3" fmla="*/ 0 h 9896089"/>
              <a:gd name="connsiteX4" fmla="*/ 6765203 w 6931890"/>
              <a:gd name="connsiteY4" fmla="*/ 148659 h 9896089"/>
              <a:gd name="connsiteX5" fmla="*/ 6799014 w 6931890"/>
              <a:gd name="connsiteY5" fmla="*/ 2173997 h 9896089"/>
              <a:gd name="connsiteX6" fmla="*/ 6931890 w 6931890"/>
              <a:gd name="connsiteY6" fmla="*/ 9815174 h 9896089"/>
              <a:gd name="connsiteX0" fmla="*/ 6825018 w 6825018"/>
              <a:gd name="connsiteY0" fmla="*/ 9815174 h 10239278"/>
              <a:gd name="connsiteX1" fmla="*/ 3327302 w 6825018"/>
              <a:gd name="connsiteY1" fmla="*/ 9865860 h 10239278"/>
              <a:gd name="connsiteX2" fmla="*/ 319442 w 6825018"/>
              <a:gd name="connsiteY2" fmla="*/ 4851287 h 10239278"/>
              <a:gd name="connsiteX3" fmla="*/ 126902 w 6825018"/>
              <a:gd name="connsiteY3" fmla="*/ 0 h 10239278"/>
              <a:gd name="connsiteX4" fmla="*/ 6658331 w 6825018"/>
              <a:gd name="connsiteY4" fmla="*/ 148659 h 10239278"/>
              <a:gd name="connsiteX5" fmla="*/ 6692142 w 6825018"/>
              <a:gd name="connsiteY5" fmla="*/ 2173997 h 10239278"/>
              <a:gd name="connsiteX6" fmla="*/ 6825018 w 6825018"/>
              <a:gd name="connsiteY6" fmla="*/ 9815174 h 10239278"/>
              <a:gd name="connsiteX0" fmla="*/ 6825018 w 6825018"/>
              <a:gd name="connsiteY0" fmla="*/ 9815174 h 9905687"/>
              <a:gd name="connsiteX1" fmla="*/ 3327302 w 6825018"/>
              <a:gd name="connsiteY1" fmla="*/ 9865860 h 9905687"/>
              <a:gd name="connsiteX2" fmla="*/ 319442 w 6825018"/>
              <a:gd name="connsiteY2" fmla="*/ 4851287 h 9905687"/>
              <a:gd name="connsiteX3" fmla="*/ 126902 w 6825018"/>
              <a:gd name="connsiteY3" fmla="*/ 0 h 9905687"/>
              <a:gd name="connsiteX4" fmla="*/ 6658331 w 6825018"/>
              <a:gd name="connsiteY4" fmla="*/ 148659 h 9905687"/>
              <a:gd name="connsiteX5" fmla="*/ 6692142 w 6825018"/>
              <a:gd name="connsiteY5" fmla="*/ 2173997 h 9905687"/>
              <a:gd name="connsiteX6" fmla="*/ 6825018 w 6825018"/>
              <a:gd name="connsiteY6" fmla="*/ 9815174 h 9905687"/>
              <a:gd name="connsiteX0" fmla="*/ 6825018 w 6825018"/>
              <a:gd name="connsiteY0" fmla="*/ 9815174 h 9963588"/>
              <a:gd name="connsiteX1" fmla="*/ 3327302 w 6825018"/>
              <a:gd name="connsiteY1" fmla="*/ 9865860 h 9963588"/>
              <a:gd name="connsiteX2" fmla="*/ 319442 w 6825018"/>
              <a:gd name="connsiteY2" fmla="*/ 4851287 h 9963588"/>
              <a:gd name="connsiteX3" fmla="*/ 126902 w 6825018"/>
              <a:gd name="connsiteY3" fmla="*/ 0 h 9963588"/>
              <a:gd name="connsiteX4" fmla="*/ 6658331 w 6825018"/>
              <a:gd name="connsiteY4" fmla="*/ 148659 h 9963588"/>
              <a:gd name="connsiteX5" fmla="*/ 6692142 w 6825018"/>
              <a:gd name="connsiteY5" fmla="*/ 2173997 h 9963588"/>
              <a:gd name="connsiteX6" fmla="*/ 6825018 w 6825018"/>
              <a:gd name="connsiteY6" fmla="*/ 9815174 h 9963588"/>
              <a:gd name="connsiteX0" fmla="*/ 6852413 w 6852413"/>
              <a:gd name="connsiteY0" fmla="*/ 9815174 h 10069925"/>
              <a:gd name="connsiteX1" fmla="*/ 3354697 w 6852413"/>
              <a:gd name="connsiteY1" fmla="*/ 9865860 h 10069925"/>
              <a:gd name="connsiteX2" fmla="*/ 1363764 w 6852413"/>
              <a:gd name="connsiteY2" fmla="*/ 7137882 h 10069925"/>
              <a:gd name="connsiteX3" fmla="*/ 346837 w 6852413"/>
              <a:gd name="connsiteY3" fmla="*/ 4851287 h 10069925"/>
              <a:gd name="connsiteX4" fmla="*/ 154297 w 6852413"/>
              <a:gd name="connsiteY4" fmla="*/ 0 h 10069925"/>
              <a:gd name="connsiteX5" fmla="*/ 6685726 w 6852413"/>
              <a:gd name="connsiteY5" fmla="*/ 148659 h 10069925"/>
              <a:gd name="connsiteX6" fmla="*/ 6719537 w 6852413"/>
              <a:gd name="connsiteY6" fmla="*/ 2173997 h 10069925"/>
              <a:gd name="connsiteX7" fmla="*/ 6852413 w 6852413"/>
              <a:gd name="connsiteY7" fmla="*/ 9815174 h 10069925"/>
              <a:gd name="connsiteX0" fmla="*/ 6852413 w 6852413"/>
              <a:gd name="connsiteY0" fmla="*/ 9815174 h 9910453"/>
              <a:gd name="connsiteX1" fmla="*/ 3354697 w 6852413"/>
              <a:gd name="connsiteY1" fmla="*/ 9865860 h 9910453"/>
              <a:gd name="connsiteX2" fmla="*/ 1363764 w 6852413"/>
              <a:gd name="connsiteY2" fmla="*/ 7137882 h 9910453"/>
              <a:gd name="connsiteX3" fmla="*/ 346837 w 6852413"/>
              <a:gd name="connsiteY3" fmla="*/ 4851287 h 9910453"/>
              <a:gd name="connsiteX4" fmla="*/ 154297 w 6852413"/>
              <a:gd name="connsiteY4" fmla="*/ 0 h 9910453"/>
              <a:gd name="connsiteX5" fmla="*/ 6685726 w 6852413"/>
              <a:gd name="connsiteY5" fmla="*/ 148659 h 9910453"/>
              <a:gd name="connsiteX6" fmla="*/ 6719537 w 6852413"/>
              <a:gd name="connsiteY6" fmla="*/ 2173997 h 9910453"/>
              <a:gd name="connsiteX7" fmla="*/ 6852413 w 6852413"/>
              <a:gd name="connsiteY7" fmla="*/ 9815174 h 9910453"/>
              <a:gd name="connsiteX0" fmla="*/ 6852413 w 6852413"/>
              <a:gd name="connsiteY0" fmla="*/ 9815174 h 9924910"/>
              <a:gd name="connsiteX1" fmla="*/ 3354697 w 6852413"/>
              <a:gd name="connsiteY1" fmla="*/ 9865860 h 9924910"/>
              <a:gd name="connsiteX2" fmla="*/ 1363764 w 6852413"/>
              <a:gd name="connsiteY2" fmla="*/ 7137882 h 9924910"/>
              <a:gd name="connsiteX3" fmla="*/ 346837 w 6852413"/>
              <a:gd name="connsiteY3" fmla="*/ 4851287 h 9924910"/>
              <a:gd name="connsiteX4" fmla="*/ 154297 w 6852413"/>
              <a:gd name="connsiteY4" fmla="*/ 0 h 9924910"/>
              <a:gd name="connsiteX5" fmla="*/ 6685726 w 6852413"/>
              <a:gd name="connsiteY5" fmla="*/ 148659 h 9924910"/>
              <a:gd name="connsiteX6" fmla="*/ 6719537 w 6852413"/>
              <a:gd name="connsiteY6" fmla="*/ 2173997 h 9924910"/>
              <a:gd name="connsiteX7" fmla="*/ 6852413 w 6852413"/>
              <a:gd name="connsiteY7" fmla="*/ 9815174 h 9924910"/>
              <a:gd name="connsiteX0" fmla="*/ 6772202 w 6772202"/>
              <a:gd name="connsiteY0" fmla="*/ 9799132 h 10064527"/>
              <a:gd name="connsiteX1" fmla="*/ 3354697 w 6772202"/>
              <a:gd name="connsiteY1" fmla="*/ 9865860 h 10064527"/>
              <a:gd name="connsiteX2" fmla="*/ 1363764 w 6772202"/>
              <a:gd name="connsiteY2" fmla="*/ 7137882 h 10064527"/>
              <a:gd name="connsiteX3" fmla="*/ 346837 w 6772202"/>
              <a:gd name="connsiteY3" fmla="*/ 4851287 h 10064527"/>
              <a:gd name="connsiteX4" fmla="*/ 154297 w 6772202"/>
              <a:gd name="connsiteY4" fmla="*/ 0 h 10064527"/>
              <a:gd name="connsiteX5" fmla="*/ 6685726 w 6772202"/>
              <a:gd name="connsiteY5" fmla="*/ 148659 h 10064527"/>
              <a:gd name="connsiteX6" fmla="*/ 6719537 w 6772202"/>
              <a:gd name="connsiteY6" fmla="*/ 2173997 h 10064527"/>
              <a:gd name="connsiteX7" fmla="*/ 6772202 w 6772202"/>
              <a:gd name="connsiteY7" fmla="*/ 9799132 h 10064527"/>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51480 w 6837956"/>
              <a:gd name="connsiteY5" fmla="*/ 52406 h 9968274"/>
              <a:gd name="connsiteX6" fmla="*/ 6785291 w 6837956"/>
              <a:gd name="connsiteY6" fmla="*/ 2077744 h 9968274"/>
              <a:gd name="connsiteX7" fmla="*/ 6837956 w 6837956"/>
              <a:gd name="connsiteY7" fmla="*/ 9702879 h 9968274"/>
              <a:gd name="connsiteX0" fmla="*/ 6837956 w 6837956"/>
              <a:gd name="connsiteY0" fmla="*/ 9702879 h 9968274"/>
              <a:gd name="connsiteX1" fmla="*/ 3420451 w 6837956"/>
              <a:gd name="connsiteY1" fmla="*/ 9769607 h 9968274"/>
              <a:gd name="connsiteX2" fmla="*/ 1429518 w 6837956"/>
              <a:gd name="connsiteY2" fmla="*/ 7041629 h 9968274"/>
              <a:gd name="connsiteX3" fmla="*/ 412591 w 6837956"/>
              <a:gd name="connsiteY3" fmla="*/ 4755034 h 9968274"/>
              <a:gd name="connsiteX4" fmla="*/ 139840 w 6837956"/>
              <a:gd name="connsiteY4" fmla="*/ 0 h 9968274"/>
              <a:gd name="connsiteX5" fmla="*/ 6783564 w 6837956"/>
              <a:gd name="connsiteY5" fmla="*/ 4280 h 9968274"/>
              <a:gd name="connsiteX6" fmla="*/ 6785291 w 6837956"/>
              <a:gd name="connsiteY6" fmla="*/ 2077744 h 9968274"/>
              <a:gd name="connsiteX7" fmla="*/ 6837956 w 6837956"/>
              <a:gd name="connsiteY7" fmla="*/ 9702879 h 9968274"/>
              <a:gd name="connsiteX0" fmla="*/ 6837956 w 6837956"/>
              <a:gd name="connsiteY0" fmla="*/ 9702879 h 9944781"/>
              <a:gd name="connsiteX1" fmla="*/ 3484620 w 6837956"/>
              <a:gd name="connsiteY1" fmla="*/ 9737523 h 9944781"/>
              <a:gd name="connsiteX2" fmla="*/ 1429518 w 6837956"/>
              <a:gd name="connsiteY2" fmla="*/ 7041629 h 9944781"/>
              <a:gd name="connsiteX3" fmla="*/ 412591 w 6837956"/>
              <a:gd name="connsiteY3" fmla="*/ 4755034 h 9944781"/>
              <a:gd name="connsiteX4" fmla="*/ 139840 w 6837956"/>
              <a:gd name="connsiteY4" fmla="*/ 0 h 9944781"/>
              <a:gd name="connsiteX5" fmla="*/ 6783564 w 6837956"/>
              <a:gd name="connsiteY5" fmla="*/ 4280 h 9944781"/>
              <a:gd name="connsiteX6" fmla="*/ 6785291 w 6837956"/>
              <a:gd name="connsiteY6" fmla="*/ 2077744 h 9944781"/>
              <a:gd name="connsiteX7" fmla="*/ 6837956 w 6837956"/>
              <a:gd name="connsiteY7" fmla="*/ 9702879 h 9944781"/>
              <a:gd name="connsiteX0" fmla="*/ 6837956 w 6837956"/>
              <a:gd name="connsiteY0" fmla="*/ 9702879 h 9755911"/>
              <a:gd name="connsiteX1" fmla="*/ 3484620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55911"/>
              <a:gd name="connsiteX1" fmla="*/ 3612956 w 6837956"/>
              <a:gd name="connsiteY1" fmla="*/ 9737523 h 9755911"/>
              <a:gd name="connsiteX2" fmla="*/ 1429518 w 6837956"/>
              <a:gd name="connsiteY2" fmla="*/ 7041629 h 9755911"/>
              <a:gd name="connsiteX3" fmla="*/ 412591 w 6837956"/>
              <a:gd name="connsiteY3" fmla="*/ 4755034 h 9755911"/>
              <a:gd name="connsiteX4" fmla="*/ 139840 w 6837956"/>
              <a:gd name="connsiteY4" fmla="*/ 0 h 9755911"/>
              <a:gd name="connsiteX5" fmla="*/ 6783564 w 6837956"/>
              <a:gd name="connsiteY5" fmla="*/ 4280 h 9755911"/>
              <a:gd name="connsiteX6" fmla="*/ 6785291 w 6837956"/>
              <a:gd name="connsiteY6" fmla="*/ 2077744 h 9755911"/>
              <a:gd name="connsiteX7" fmla="*/ 6837956 w 6837956"/>
              <a:gd name="connsiteY7" fmla="*/ 9702879 h 9755911"/>
              <a:gd name="connsiteX0" fmla="*/ 6837956 w 6837956"/>
              <a:gd name="connsiteY0" fmla="*/ 9702879 h 9749088"/>
              <a:gd name="connsiteX1" fmla="*/ 3612956 w 6837956"/>
              <a:gd name="connsiteY1" fmla="*/ 9721481 h 9749088"/>
              <a:gd name="connsiteX2" fmla="*/ 1429518 w 6837956"/>
              <a:gd name="connsiteY2" fmla="*/ 7041629 h 9749088"/>
              <a:gd name="connsiteX3" fmla="*/ 412591 w 6837956"/>
              <a:gd name="connsiteY3" fmla="*/ 4755034 h 9749088"/>
              <a:gd name="connsiteX4" fmla="*/ 139840 w 6837956"/>
              <a:gd name="connsiteY4" fmla="*/ 0 h 9749088"/>
              <a:gd name="connsiteX5" fmla="*/ 6783564 w 6837956"/>
              <a:gd name="connsiteY5" fmla="*/ 4280 h 9749088"/>
              <a:gd name="connsiteX6" fmla="*/ 6785291 w 6837956"/>
              <a:gd name="connsiteY6" fmla="*/ 2077744 h 9749088"/>
              <a:gd name="connsiteX7" fmla="*/ 6837956 w 6837956"/>
              <a:gd name="connsiteY7" fmla="*/ 9702879 h 9749088"/>
              <a:gd name="connsiteX0" fmla="*/ 6837956 w 6837956"/>
              <a:gd name="connsiteY0" fmla="*/ 9702879 h 9743719"/>
              <a:gd name="connsiteX1" fmla="*/ 3612956 w 6837956"/>
              <a:gd name="connsiteY1" fmla="*/ 9705439 h 9743719"/>
              <a:gd name="connsiteX2" fmla="*/ 1429518 w 6837956"/>
              <a:gd name="connsiteY2" fmla="*/ 7041629 h 9743719"/>
              <a:gd name="connsiteX3" fmla="*/ 412591 w 6837956"/>
              <a:gd name="connsiteY3" fmla="*/ 4755034 h 9743719"/>
              <a:gd name="connsiteX4" fmla="*/ 139840 w 6837956"/>
              <a:gd name="connsiteY4" fmla="*/ 0 h 9743719"/>
              <a:gd name="connsiteX5" fmla="*/ 6783564 w 6837956"/>
              <a:gd name="connsiteY5" fmla="*/ 4280 h 9743719"/>
              <a:gd name="connsiteX6" fmla="*/ 6785291 w 6837956"/>
              <a:gd name="connsiteY6" fmla="*/ 2077744 h 9743719"/>
              <a:gd name="connsiteX7" fmla="*/ 6837956 w 6837956"/>
              <a:gd name="connsiteY7" fmla="*/ 9702879 h 9743719"/>
              <a:gd name="connsiteX0" fmla="*/ 6837956 w 6837956"/>
              <a:gd name="connsiteY0" fmla="*/ 9702879 h 9739418"/>
              <a:gd name="connsiteX1" fmla="*/ 3628998 w 6837956"/>
              <a:gd name="connsiteY1" fmla="*/ 9689397 h 9739418"/>
              <a:gd name="connsiteX2" fmla="*/ 1429518 w 6837956"/>
              <a:gd name="connsiteY2" fmla="*/ 7041629 h 9739418"/>
              <a:gd name="connsiteX3" fmla="*/ 412591 w 6837956"/>
              <a:gd name="connsiteY3" fmla="*/ 4755034 h 9739418"/>
              <a:gd name="connsiteX4" fmla="*/ 139840 w 6837956"/>
              <a:gd name="connsiteY4" fmla="*/ 0 h 9739418"/>
              <a:gd name="connsiteX5" fmla="*/ 6783564 w 6837956"/>
              <a:gd name="connsiteY5" fmla="*/ 4280 h 9739418"/>
              <a:gd name="connsiteX6" fmla="*/ 6785291 w 6837956"/>
              <a:gd name="connsiteY6" fmla="*/ 2077744 h 9739418"/>
              <a:gd name="connsiteX7" fmla="*/ 6837956 w 6837956"/>
              <a:gd name="connsiteY7" fmla="*/ 9702879 h 9739418"/>
              <a:gd name="connsiteX0" fmla="*/ 6827659 w 6827659"/>
              <a:gd name="connsiteY0" fmla="*/ 9702879 h 9739418"/>
              <a:gd name="connsiteX1" fmla="*/ 3618701 w 6827659"/>
              <a:gd name="connsiteY1" fmla="*/ 9689397 h 9739418"/>
              <a:gd name="connsiteX2" fmla="*/ 1419221 w 6827659"/>
              <a:gd name="connsiteY2" fmla="*/ 7041629 h 9739418"/>
              <a:gd name="connsiteX3" fmla="*/ 402294 w 6827659"/>
              <a:gd name="connsiteY3" fmla="*/ 4755034 h 9739418"/>
              <a:gd name="connsiteX4" fmla="*/ 129543 w 6827659"/>
              <a:gd name="connsiteY4" fmla="*/ 0 h 9739418"/>
              <a:gd name="connsiteX5" fmla="*/ 6773267 w 6827659"/>
              <a:gd name="connsiteY5" fmla="*/ 4280 h 9739418"/>
              <a:gd name="connsiteX6" fmla="*/ 6774994 w 6827659"/>
              <a:gd name="connsiteY6" fmla="*/ 2077744 h 9739418"/>
              <a:gd name="connsiteX7" fmla="*/ 6827659 w 6827659"/>
              <a:gd name="connsiteY7" fmla="*/ 9702879 h 9739418"/>
              <a:gd name="connsiteX0" fmla="*/ 6825272 w 6825272"/>
              <a:gd name="connsiteY0" fmla="*/ 9702879 h 9739418"/>
              <a:gd name="connsiteX1" fmla="*/ 3616314 w 6825272"/>
              <a:gd name="connsiteY1" fmla="*/ 9689397 h 9739418"/>
              <a:gd name="connsiteX2" fmla="*/ 1416834 w 6825272"/>
              <a:gd name="connsiteY2" fmla="*/ 7041629 h 9739418"/>
              <a:gd name="connsiteX3" fmla="*/ 399907 w 6825272"/>
              <a:gd name="connsiteY3" fmla="*/ 4755034 h 9739418"/>
              <a:gd name="connsiteX4" fmla="*/ 127156 w 6825272"/>
              <a:gd name="connsiteY4" fmla="*/ 0 h 9739418"/>
              <a:gd name="connsiteX5" fmla="*/ 6770880 w 6825272"/>
              <a:gd name="connsiteY5" fmla="*/ 4280 h 9739418"/>
              <a:gd name="connsiteX6" fmla="*/ 6772607 w 6825272"/>
              <a:gd name="connsiteY6" fmla="*/ 2077744 h 9739418"/>
              <a:gd name="connsiteX7" fmla="*/ 6825272 w 682527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 name="connsiteX0" fmla="*/ 6817852 w 6817852"/>
              <a:gd name="connsiteY0" fmla="*/ 9702879 h 9739418"/>
              <a:gd name="connsiteX1" fmla="*/ 3608894 w 6817852"/>
              <a:gd name="connsiteY1" fmla="*/ 9689397 h 9739418"/>
              <a:gd name="connsiteX2" fmla="*/ 1409414 w 6817852"/>
              <a:gd name="connsiteY2" fmla="*/ 7041629 h 9739418"/>
              <a:gd name="connsiteX3" fmla="*/ 440613 w 6817852"/>
              <a:gd name="connsiteY3" fmla="*/ 4755034 h 9739418"/>
              <a:gd name="connsiteX4" fmla="*/ 119736 w 6817852"/>
              <a:gd name="connsiteY4" fmla="*/ 0 h 9739418"/>
              <a:gd name="connsiteX5" fmla="*/ 6763460 w 6817852"/>
              <a:gd name="connsiteY5" fmla="*/ 4280 h 9739418"/>
              <a:gd name="connsiteX6" fmla="*/ 6765187 w 6817852"/>
              <a:gd name="connsiteY6" fmla="*/ 2077744 h 9739418"/>
              <a:gd name="connsiteX7" fmla="*/ 6817852 w 6817852"/>
              <a:gd name="connsiteY7" fmla="*/ 9702879 h 973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17852" h="9739418">
                <a:moveTo>
                  <a:pt x="6817852" y="9702879"/>
                </a:moveTo>
                <a:cubicBezTo>
                  <a:pt x="4172624" y="9787636"/>
                  <a:pt x="3964868" y="9699802"/>
                  <a:pt x="3608894" y="9689397"/>
                </a:cubicBezTo>
                <a:cubicBezTo>
                  <a:pt x="3252920" y="9678992"/>
                  <a:pt x="1814471" y="7909475"/>
                  <a:pt x="1409414" y="7041629"/>
                </a:cubicBezTo>
                <a:cubicBezTo>
                  <a:pt x="940188" y="6173783"/>
                  <a:pt x="575349" y="5319039"/>
                  <a:pt x="440613" y="4755034"/>
                </a:cubicBezTo>
                <a:cubicBezTo>
                  <a:pt x="305877" y="4191029"/>
                  <a:pt x="-237626" y="1338943"/>
                  <a:pt x="119736" y="0"/>
                </a:cubicBezTo>
                <a:lnTo>
                  <a:pt x="6763460" y="4280"/>
                </a:lnTo>
                <a:cubicBezTo>
                  <a:pt x="6774538" y="1237469"/>
                  <a:pt x="6731963" y="395901"/>
                  <a:pt x="6765187" y="2077744"/>
                </a:cubicBezTo>
                <a:cubicBezTo>
                  <a:pt x="6798411" y="3694273"/>
                  <a:pt x="6720073" y="8246730"/>
                  <a:pt x="6817852" y="9702879"/>
                </a:cubicBezTo>
                <a:close/>
              </a:path>
            </a:pathLst>
          </a:custGeom>
          <a:ln w="9525">
            <a:noFill/>
            <a:miter lim="400000"/>
          </a:ln>
          <a:extLst>
            <a:ext uri="{C572A759-6A51-4108-AA02-DFA0A04FC94B}">
              <ma14:wrappingTextBoxFlag xmlns="" xmlns:ma14="http://schemas.microsoft.com/office/mac/drawingml/2011/main" val="1"/>
            </a:ext>
          </a:extLst>
        </p:spPr>
        <p:txBody>
          <a:bodyPr/>
          <a:lstStyle/>
          <a:p>
            <a:endParaRPr lang="en-US" dirty="0"/>
          </a:p>
        </p:txBody>
      </p:sp>
      <p:sp>
        <p:nvSpPr>
          <p:cNvPr id="60" name="Title Text"/>
          <p:cNvSpPr txBox="1">
            <a:spLocks noGrp="1"/>
          </p:cNvSpPr>
          <p:nvPr>
            <p:ph type="title"/>
          </p:nvPr>
        </p:nvSpPr>
        <p:spPr>
          <a:xfrm>
            <a:off x="1270039" y="635000"/>
            <a:ext cx="9117545" cy="1988692"/>
          </a:xfrm>
          <a:prstGeom prst="rect">
            <a:avLst/>
          </a:prstGeom>
        </p:spPr>
        <p:txBody>
          <a:bodyPr anchor="t"/>
          <a:lstStyle/>
          <a:p>
            <a:r>
              <a:t>Title Text</a:t>
            </a:r>
          </a:p>
        </p:txBody>
      </p:sp>
      <p:sp>
        <p:nvSpPr>
          <p:cNvPr id="61" name="Body Level One…"/>
          <p:cNvSpPr txBox="1">
            <a:spLocks noGrp="1"/>
          </p:cNvSpPr>
          <p:nvPr>
            <p:ph type="body" sz="quarter" idx="1"/>
          </p:nvPr>
        </p:nvSpPr>
        <p:spPr>
          <a:xfrm>
            <a:off x="1270039" y="2616200"/>
            <a:ext cx="9117545" cy="4267200"/>
          </a:xfrm>
          <a:prstGeom prst="rect">
            <a:avLst/>
          </a:prstGeom>
        </p:spPr>
        <p:txBody>
          <a:bodyPr anchor="t"/>
          <a:lstStyle>
            <a:lvl1pPr marL="0" indent="0">
              <a:buSzTx/>
              <a:buNone/>
              <a:defRPr>
                <a:solidFill>
                  <a:srgbClr val="000000"/>
                </a:solidFill>
              </a:defRPr>
            </a:lvl1pPr>
            <a:lvl2pPr marL="0" indent="0">
              <a:buSzTx/>
              <a:buNone/>
              <a:defRPr>
                <a:solidFill>
                  <a:srgbClr val="000000"/>
                </a:solidFill>
              </a:defRPr>
            </a:lvl2pPr>
            <a:lvl3pPr marL="0" indent="0">
              <a:buSzTx/>
              <a:buNone/>
              <a:defRPr>
                <a:solidFill>
                  <a:srgbClr val="000000"/>
                </a:solidFill>
              </a:defRPr>
            </a:lvl3pPr>
            <a:lvl4pPr marL="0" indent="0">
              <a:buSzTx/>
              <a:buNone/>
              <a:defRPr>
                <a:solidFill>
                  <a:srgbClr val="000000"/>
                </a:solidFill>
              </a:defRPr>
            </a:lvl4pPr>
            <a:lvl5pPr marL="0" indent="0">
              <a:buSzTx/>
              <a:buNone/>
              <a:defRPr>
                <a:solidFill>
                  <a:srgbClr val="000000"/>
                </a:solidFill>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62" name="Pull out quote"/>
          <p:cNvSpPr>
            <a:spLocks noGrp="1"/>
          </p:cNvSpPr>
          <p:nvPr>
            <p:ph type="body" sz="quarter" idx="14"/>
          </p:nvPr>
        </p:nvSpPr>
        <p:spPr>
          <a:xfrm>
            <a:off x="9766340" y="9099807"/>
            <a:ext cx="6549451" cy="40640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3396741" y="8803219"/>
            <a:ext cx="418384" cy="410369"/>
          </a:xfrm>
          <a:prstGeom prst="rect">
            <a:avLst/>
          </a:prstGeom>
        </p:spPr>
        <p:txBody>
          <a:bodyPr/>
          <a:lstStyle>
            <a:lvl1pPr>
              <a:defRPr sz="2000">
                <a:solidFill>
                  <a:srgbClr val="00B297"/>
                </a:solidFill>
              </a:defRPr>
            </a:lvl1pPr>
          </a:lstStyle>
          <a:p>
            <a:fld id="{86CB4B4D-7CA3-9044-876B-883B54F8677D}" type="slidenum">
              <a:rPr lang="en-US" smtClean="0"/>
              <a:pPr/>
              <a:t>‹nº›</a:t>
            </a:fld>
            <a:endParaRPr lang="en-US"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‹nº›</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stretch>
            <a:fillRect/>
          </a:stretch>
        </p:blipFill>
        <p:spPr>
          <a:xfrm>
            <a:off x="3721119" y="3557851"/>
            <a:ext cx="4836076" cy="2187856"/>
          </a:xfrm>
          <a:prstGeom prst="rect">
            <a:avLst/>
          </a:prstGeom>
          <a:ln w="12700">
            <a:miter lim="400000"/>
          </a:ln>
        </p:spPr>
      </p:pic>
      <p:pic>
        <p:nvPicPr>
          <p:cNvPr id="107" name="pasted-image.pdf" descr="pasted-image.pdf"/>
          <p:cNvPicPr>
            <a:picLocks noChangeAspect="1"/>
          </p:cNvPicPr>
          <p:nvPr/>
        </p:nvPicPr>
        <p:blipFill>
          <a:blip r:embed="rId3"/>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‹nº›</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8"/>
          <a:stretch>
            <a:fillRect/>
          </a:stretch>
        </p:blipFill>
        <p:spPr>
          <a:xfrm>
            <a:off x="522445" y="8400288"/>
            <a:ext cx="2443489" cy="1071258"/>
          </a:xfrm>
          <a:prstGeom prst="rect">
            <a:avLst/>
          </a:prstGeom>
          <a:ln w="12700">
            <a:miter lim="400000"/>
          </a:ln>
        </p:spPr>
      </p:pic>
      <p:pic>
        <p:nvPicPr>
          <p:cNvPr id="5" name="pasted-image.pdf" descr="pasted-image.pdf"/>
          <p:cNvPicPr>
            <a:picLocks noChangeAspect="1"/>
          </p:cNvPicPr>
          <p:nvPr/>
        </p:nvPicPr>
        <p:blipFill>
          <a:blip r:embed="rId9"/>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 xmlns:ma14="http://schemas.microsoft.com/office/mac/drawingml/2011/main"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8" r:id="rId6"/>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ideo" Target="https://www.youtube.com/embed/KvMZV-n-A9Y?feature=oembed" TargetMode="Externa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agnifying glass">
            <a:extLst>
              <a:ext uri="{FF2B5EF4-FFF2-40B4-BE49-F238E27FC236}">
                <a16:creationId xmlns:a16="http://schemas.microsoft.com/office/drawing/2014/main" id="{833EF50E-04F3-47B2-A17D-D35EF74FBB8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flipH="1">
            <a:off x="6019800" y="2771050"/>
            <a:ext cx="11320463" cy="6988629"/>
          </a:xfrm>
          <a:prstGeom prst="rect">
            <a:avLst/>
          </a:prstGeom>
          <a:noFill/>
          <a:extLst>
            <a:ext uri="{909E8E84-426E-40DD-AFC4-6F175D3DCCD1}">
              <a14:hiddenFill xmlns:a14="http://schemas.microsoft.com/office/drawing/2010/main">
                <a:solidFill>
                  <a:srgbClr val="FFFFFF"/>
                </a:solidFill>
              </a14:hiddenFill>
            </a:ext>
          </a:extLst>
        </p:spPr>
      </p:pic>
      <p:sp>
        <p:nvSpPr>
          <p:cNvPr id="119" name="Title"/>
          <p:cNvSpPr txBox="1">
            <a:spLocks noGrp="1"/>
          </p:cNvSpPr>
          <p:nvPr>
            <p:ph type="title"/>
          </p:nvPr>
        </p:nvSpPr>
        <p:spPr>
          <a:xfrm>
            <a:off x="7424171" y="949960"/>
            <a:ext cx="8889885" cy="2076267"/>
          </a:xfrm>
          <a:prstGeom prst="rect">
            <a:avLst/>
          </a:prstGeom>
        </p:spPr>
        <p:txBody>
          <a:bodyPr>
            <a:normAutofit fontScale="90000"/>
          </a:bodyPr>
          <a:lstStyle/>
          <a:p>
            <a:pPr defTabSz="521910">
              <a:defRPr sz="4000"/>
            </a:pPr>
            <a:r>
              <a:rPr lang="pt-PT" sz="7200" dirty="0"/>
              <a:t>ESFERA, AVALIAÇÃO E ANÁLISE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3A6D3-2FB2-4ADD-8DC9-DCA939E53C10}"/>
              </a:ext>
            </a:extLst>
          </p:cNvPr>
          <p:cNvSpPr>
            <a:spLocks noGrp="1"/>
          </p:cNvSpPr>
          <p:nvPr>
            <p:ph type="title"/>
          </p:nvPr>
        </p:nvSpPr>
        <p:spPr/>
        <p:txBody>
          <a:bodyPr>
            <a:normAutofit/>
          </a:bodyPr>
          <a:lstStyle/>
          <a:p>
            <a:r>
              <a:rPr lang="pt-PT" dirty="0">
                <a:solidFill>
                  <a:srgbClr val="000000"/>
                </a:solidFill>
              </a:rPr>
              <a:t>De que forma contribui a Esfera?</a:t>
            </a:r>
          </a:p>
        </p:txBody>
      </p:sp>
      <p:sp>
        <p:nvSpPr>
          <p:cNvPr id="3" name="Text Placeholder 2">
            <a:extLst>
              <a:ext uri="{FF2B5EF4-FFF2-40B4-BE49-F238E27FC236}">
                <a16:creationId xmlns:a16="http://schemas.microsoft.com/office/drawing/2014/main" id="{1CBC85F8-0E83-4703-9B35-419D00E8137D}"/>
              </a:ext>
            </a:extLst>
          </p:cNvPr>
          <p:cNvSpPr>
            <a:spLocks noGrp="1"/>
          </p:cNvSpPr>
          <p:nvPr>
            <p:ph type="body" sz="half" idx="1"/>
          </p:nvPr>
        </p:nvSpPr>
        <p:spPr>
          <a:xfrm>
            <a:off x="6063071" y="1687939"/>
            <a:ext cx="10188311" cy="4831360"/>
          </a:xfrm>
        </p:spPr>
        <p:txBody>
          <a:bodyPr>
            <a:noAutofit/>
          </a:bodyPr>
          <a:lstStyle/>
          <a:p>
            <a:pPr marL="571500" indent="-571500">
              <a:buFont typeface="Arial" panose="020B0604020202020204" pitchFamily="34" charset="0"/>
              <a:buChar char="•"/>
            </a:pPr>
            <a:r>
              <a:rPr lang="pt-PT" dirty="0"/>
              <a:t>As 12 cláusulas da Carta Humanitária</a:t>
            </a:r>
          </a:p>
          <a:p>
            <a:pPr marL="571500" indent="-571500">
              <a:buFont typeface="Arial" panose="020B0604020202020204" pitchFamily="34" charset="0"/>
              <a:buChar char="•"/>
            </a:pPr>
            <a:r>
              <a:rPr lang="pt-PT" dirty="0"/>
              <a:t>Os Princípios de Proteção</a:t>
            </a:r>
          </a:p>
          <a:p>
            <a:pPr marL="571500" indent="-571500">
              <a:buFont typeface="Arial" panose="020B0604020202020204" pitchFamily="34" charset="0"/>
              <a:buChar char="•"/>
            </a:pPr>
            <a:r>
              <a:rPr lang="pt-PT" dirty="0"/>
              <a:t>As Normas Humanitárias Essenciais</a:t>
            </a:r>
          </a:p>
          <a:p>
            <a:pPr marL="571500" indent="-571500">
              <a:buFont typeface="Arial" panose="020B0604020202020204" pitchFamily="34" charset="0"/>
              <a:buChar char="•"/>
            </a:pPr>
            <a:r>
              <a:rPr lang="pt-PT" dirty="0"/>
              <a:t>Os quatro capítulos técnicos</a:t>
            </a:r>
          </a:p>
          <a:p>
            <a:pPr marL="571500" indent="-571500">
              <a:buFont typeface="Arial" panose="020B0604020202020204" pitchFamily="34" charset="0"/>
              <a:buChar char="•"/>
            </a:pPr>
            <a:r>
              <a:rPr lang="pt-PT" dirty="0"/>
              <a:t>Normas </a:t>
            </a:r>
          </a:p>
          <a:p>
            <a:pPr marL="571500" indent="-571500">
              <a:buFont typeface="Arial" panose="020B0604020202020204" pitchFamily="34" charset="0"/>
              <a:buChar char="•"/>
            </a:pPr>
            <a:r>
              <a:rPr lang="pt-PT" b="1" dirty="0"/>
              <a:t>Ações, indicadores e orientações</a:t>
            </a:r>
          </a:p>
          <a:p>
            <a:pPr marL="571500" indent="-571500">
              <a:buFont typeface="Arial" panose="020B0604020202020204" pitchFamily="34" charset="0"/>
              <a:buChar char="•"/>
            </a:pPr>
            <a:r>
              <a:rPr lang="pt-PT" b="1" dirty="0"/>
              <a:t>Listas de verificação </a:t>
            </a:r>
            <a:r>
              <a:rPr lang="pt-PT" dirty="0"/>
              <a:t>(ver o índice, página 397)</a:t>
            </a:r>
          </a:p>
        </p:txBody>
      </p:sp>
      <p:sp>
        <p:nvSpPr>
          <p:cNvPr id="4" name="Slide Number Placeholder 3">
            <a:extLst>
              <a:ext uri="{FF2B5EF4-FFF2-40B4-BE49-F238E27FC236}">
                <a16:creationId xmlns:a16="http://schemas.microsoft.com/office/drawing/2014/main" id="{5D61C5F6-95C9-4930-B2CF-E6C239EC23E6}"/>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10</a:t>
            </a:fld>
            <a:endParaRPr lang="pt-PT" dirty="0"/>
          </a:p>
        </p:txBody>
      </p:sp>
      <p:pic>
        <p:nvPicPr>
          <p:cNvPr id="5" name="Picture 4" descr="Image result for 2018 SPhere HAndbook">
            <a:extLst>
              <a:ext uri="{FF2B5EF4-FFF2-40B4-BE49-F238E27FC236}">
                <a16:creationId xmlns:a16="http://schemas.microsoft.com/office/drawing/2014/main" id="{D1F43C19-F0D5-4A34-8D26-418DD0267C8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373251">
            <a:off x="1640940" y="2352410"/>
            <a:ext cx="3498975" cy="5048778"/>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12414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DD454-BA1C-438A-B5AE-9127C4929693}"/>
              </a:ext>
            </a:extLst>
          </p:cNvPr>
          <p:cNvSpPr>
            <a:spLocks noGrp="1"/>
          </p:cNvSpPr>
          <p:nvPr>
            <p:ph type="title"/>
          </p:nvPr>
        </p:nvSpPr>
        <p:spPr>
          <a:xfrm>
            <a:off x="396511" y="26900"/>
            <a:ext cx="14800185" cy="1253260"/>
          </a:xfrm>
        </p:spPr>
        <p:txBody>
          <a:bodyPr>
            <a:normAutofit/>
          </a:bodyPr>
          <a:lstStyle/>
          <a:p>
            <a:r>
              <a:rPr lang="pt-PT" dirty="0">
                <a:solidFill>
                  <a:srgbClr val="000000"/>
                </a:solidFill>
              </a:rPr>
              <a:t>A importância da desagregação</a:t>
            </a:r>
          </a:p>
        </p:txBody>
      </p:sp>
      <p:sp>
        <p:nvSpPr>
          <p:cNvPr id="4" name="Slide Number Placeholder 3">
            <a:extLst>
              <a:ext uri="{FF2B5EF4-FFF2-40B4-BE49-F238E27FC236}">
                <a16:creationId xmlns:a16="http://schemas.microsoft.com/office/drawing/2014/main" id="{28BB7D9C-DF85-4E53-AA95-883C95094CEE}"/>
              </a:ext>
            </a:extLst>
          </p:cNvPr>
          <p:cNvSpPr>
            <a:spLocks noGrp="1"/>
          </p:cNvSpPr>
          <p:nvPr>
            <p:ph type="sldNum" sz="quarter" idx="2"/>
          </p:nvPr>
        </p:nvSpPr>
        <p:spPr>
          <a:xfrm>
            <a:off x="3386653" y="8785759"/>
            <a:ext cx="375103" cy="389915"/>
          </a:xfrm>
        </p:spPr>
        <p:txBody>
          <a:bodyPr/>
          <a:lstStyle/>
          <a:p>
            <a:fld id="{86CB4B4D-7CA3-9044-876B-883B54F8677D}" type="slidenum">
              <a:rPr lang="pt-PT" smtClean="0"/>
              <a:t>11</a:t>
            </a:fld>
            <a:endParaRPr lang="pt-PT" dirty="0"/>
          </a:p>
        </p:txBody>
      </p:sp>
      <p:graphicFrame>
        <p:nvGraphicFramePr>
          <p:cNvPr id="5" name="Table 4">
            <a:extLst>
              <a:ext uri="{FF2B5EF4-FFF2-40B4-BE49-F238E27FC236}">
                <a16:creationId xmlns:a16="http://schemas.microsoft.com/office/drawing/2014/main" id="{D99235CD-44E1-4815-98FE-4871F9B6DAED}"/>
              </a:ext>
            </a:extLst>
          </p:cNvPr>
          <p:cNvGraphicFramePr>
            <a:graphicFrameLocks noGrp="1"/>
          </p:cNvGraphicFramePr>
          <p:nvPr>
            <p:extLst>
              <p:ext uri="{D42A27DB-BD31-4B8C-83A1-F6EECF244321}">
                <p14:modId xmlns:p14="http://schemas.microsoft.com/office/powerpoint/2010/main" val="644226695"/>
              </p:ext>
            </p:extLst>
          </p:nvPr>
        </p:nvGraphicFramePr>
        <p:xfrm>
          <a:off x="1009253" y="1566654"/>
          <a:ext cx="15321756" cy="3861308"/>
        </p:xfrm>
        <a:graphic>
          <a:graphicData uri="http://schemas.openxmlformats.org/drawingml/2006/table">
            <a:tbl>
              <a:tblPr firstRow="1" bandRow="1">
                <a:tableStyleId>{5940675A-B579-460E-94D1-54222C63F5DA}</a:tableStyleId>
              </a:tblPr>
              <a:tblGrid>
                <a:gridCol w="1276813">
                  <a:extLst>
                    <a:ext uri="{9D8B030D-6E8A-4147-A177-3AD203B41FA5}">
                      <a16:colId xmlns:a16="http://schemas.microsoft.com/office/drawing/2014/main" val="403501307"/>
                    </a:ext>
                  </a:extLst>
                </a:gridCol>
                <a:gridCol w="1446485">
                  <a:extLst>
                    <a:ext uri="{9D8B030D-6E8A-4147-A177-3AD203B41FA5}">
                      <a16:colId xmlns:a16="http://schemas.microsoft.com/office/drawing/2014/main" val="4027293645"/>
                    </a:ext>
                  </a:extLst>
                </a:gridCol>
                <a:gridCol w="1107141">
                  <a:extLst>
                    <a:ext uri="{9D8B030D-6E8A-4147-A177-3AD203B41FA5}">
                      <a16:colId xmlns:a16="http://schemas.microsoft.com/office/drawing/2014/main" val="645465755"/>
                    </a:ext>
                  </a:extLst>
                </a:gridCol>
                <a:gridCol w="1276813">
                  <a:extLst>
                    <a:ext uri="{9D8B030D-6E8A-4147-A177-3AD203B41FA5}">
                      <a16:colId xmlns:a16="http://schemas.microsoft.com/office/drawing/2014/main" val="2121436635"/>
                    </a:ext>
                  </a:extLst>
                </a:gridCol>
                <a:gridCol w="1276813">
                  <a:extLst>
                    <a:ext uri="{9D8B030D-6E8A-4147-A177-3AD203B41FA5}">
                      <a16:colId xmlns:a16="http://schemas.microsoft.com/office/drawing/2014/main" val="1084453206"/>
                    </a:ext>
                  </a:extLst>
                </a:gridCol>
                <a:gridCol w="1276813">
                  <a:extLst>
                    <a:ext uri="{9D8B030D-6E8A-4147-A177-3AD203B41FA5}">
                      <a16:colId xmlns:a16="http://schemas.microsoft.com/office/drawing/2014/main" val="1966993623"/>
                    </a:ext>
                  </a:extLst>
                </a:gridCol>
                <a:gridCol w="1276813">
                  <a:extLst>
                    <a:ext uri="{9D8B030D-6E8A-4147-A177-3AD203B41FA5}">
                      <a16:colId xmlns:a16="http://schemas.microsoft.com/office/drawing/2014/main" val="427483394"/>
                    </a:ext>
                  </a:extLst>
                </a:gridCol>
                <a:gridCol w="1276813">
                  <a:extLst>
                    <a:ext uri="{9D8B030D-6E8A-4147-A177-3AD203B41FA5}">
                      <a16:colId xmlns:a16="http://schemas.microsoft.com/office/drawing/2014/main" val="3282613121"/>
                    </a:ext>
                  </a:extLst>
                </a:gridCol>
                <a:gridCol w="1276813">
                  <a:extLst>
                    <a:ext uri="{9D8B030D-6E8A-4147-A177-3AD203B41FA5}">
                      <a16:colId xmlns:a16="http://schemas.microsoft.com/office/drawing/2014/main" val="3775885159"/>
                    </a:ext>
                  </a:extLst>
                </a:gridCol>
                <a:gridCol w="1276813">
                  <a:extLst>
                    <a:ext uri="{9D8B030D-6E8A-4147-A177-3AD203B41FA5}">
                      <a16:colId xmlns:a16="http://schemas.microsoft.com/office/drawing/2014/main" val="2857199365"/>
                    </a:ext>
                  </a:extLst>
                </a:gridCol>
                <a:gridCol w="1276813">
                  <a:extLst>
                    <a:ext uri="{9D8B030D-6E8A-4147-A177-3AD203B41FA5}">
                      <a16:colId xmlns:a16="http://schemas.microsoft.com/office/drawing/2014/main" val="1577369248"/>
                    </a:ext>
                  </a:extLst>
                </a:gridCol>
                <a:gridCol w="1276813">
                  <a:extLst>
                    <a:ext uri="{9D8B030D-6E8A-4147-A177-3AD203B41FA5}">
                      <a16:colId xmlns:a16="http://schemas.microsoft.com/office/drawing/2014/main" val="2971089388"/>
                    </a:ext>
                  </a:extLst>
                </a:gridCol>
              </a:tblGrid>
              <a:tr h="370840">
                <a:tc rowSpan="2">
                  <a:txBody>
                    <a:bodyPr/>
                    <a:lstStyle/>
                    <a:p>
                      <a:pPr algn="ctr"/>
                      <a:r>
                        <a:rPr lang="pt-PT" sz="2400" b="1" noProof="0">
                          <a:solidFill>
                            <a:schemeClr val="bg1"/>
                          </a:solidFill>
                        </a:rPr>
                        <a:t>Sexo</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rowSpan="2">
                  <a:txBody>
                    <a:bodyPr/>
                    <a:lstStyle/>
                    <a:p>
                      <a:pPr algn="ctr"/>
                      <a:r>
                        <a:rPr lang="pt-PT" b="1" noProof="0">
                          <a:solidFill>
                            <a:schemeClr val="bg1"/>
                          </a:solidFill>
                        </a:rPr>
                        <a:t>Estado de deficiência</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gridSpan="10">
                  <a:txBody>
                    <a:bodyPr/>
                    <a:lstStyle/>
                    <a:p>
                      <a:pPr algn="ctr"/>
                      <a:r>
                        <a:rPr lang="pt-PT" sz="4000" noProof="0">
                          <a:solidFill>
                            <a:schemeClr val="bg1"/>
                          </a:solidFill>
                        </a:rPr>
                        <a:t>Idade</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323412881"/>
                  </a:ext>
                </a:extLst>
              </a:tr>
              <a:tr h="370840">
                <a:tc vMerge="1">
                  <a:txBody>
                    <a:bodyPr/>
                    <a:lstStyle/>
                    <a:p>
                      <a:endParaRPr lang="en-US" dirty="0"/>
                    </a:p>
                  </a:txBody>
                  <a:tcPr/>
                </a:tc>
                <a:tc vMerge="1">
                  <a:txBody>
                    <a:bodyPr/>
                    <a:lstStyle/>
                    <a:p>
                      <a:endParaRPr lang="en-US" dirty="0"/>
                    </a:p>
                  </a:txBody>
                  <a:tcPr/>
                </a:tc>
                <a:tc>
                  <a:txBody>
                    <a:bodyPr/>
                    <a:lstStyle/>
                    <a:p>
                      <a:pPr algn="ctr"/>
                      <a:r>
                        <a:rPr lang="pt-PT" sz="2800" noProof="0">
                          <a:solidFill>
                            <a:schemeClr val="bg1"/>
                          </a:solidFill>
                        </a:rPr>
                        <a:t>0–5 </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pt-PT" sz="2800" noProof="0">
                          <a:solidFill>
                            <a:schemeClr val="bg1"/>
                          </a:solidFill>
                        </a:rPr>
                        <a:t>6–12</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pt-PT" sz="2800" noProof="0">
                          <a:solidFill>
                            <a:schemeClr val="bg1"/>
                          </a:solidFill>
                        </a:rPr>
                        <a:t>13–17</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pt-PT" sz="2800" noProof="0">
                          <a:solidFill>
                            <a:schemeClr val="bg1"/>
                          </a:solidFill>
                        </a:rPr>
                        <a:t>18–29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pt-PT" sz="2800" noProof="0">
                          <a:solidFill>
                            <a:schemeClr val="bg1"/>
                          </a:solidFill>
                        </a:rPr>
                        <a:t>30–39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pt-PT" sz="2800" noProof="0">
                          <a:solidFill>
                            <a:schemeClr val="bg1"/>
                          </a:solidFill>
                        </a:rPr>
                        <a:t>40–49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pt-PT" sz="2800" noProof="0">
                          <a:solidFill>
                            <a:schemeClr val="bg1"/>
                          </a:solidFill>
                        </a:rPr>
                        <a:t>50–59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60–69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70–79</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tc>
                  <a:txBody>
                    <a:bodyPr/>
                    <a:lstStyle/>
                    <a:p>
                      <a:pPr algn="ctr"/>
                      <a:r>
                        <a:rPr lang="en-US" sz="2800" dirty="0">
                          <a:solidFill>
                            <a:schemeClr val="bg1"/>
                          </a:solidFill>
                        </a:rPr>
                        <a:t>80+</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solidFill>
                  </a:tcPr>
                </a:tc>
                <a:extLst>
                  <a:ext uri="{0D108BD9-81ED-4DB2-BD59-A6C34878D82A}">
                    <a16:rowId xmlns:a16="http://schemas.microsoft.com/office/drawing/2014/main" val="3423845833"/>
                  </a:ext>
                </a:extLst>
              </a:tr>
              <a:tr h="370840">
                <a:tc rowSpan="2">
                  <a:txBody>
                    <a:bodyPr/>
                    <a:lstStyle/>
                    <a:p>
                      <a:pPr algn="ctr"/>
                      <a:r>
                        <a:rPr lang="pt-PT" sz="1800" noProof="0" dirty="0">
                          <a:solidFill>
                            <a:srgbClr val="000000"/>
                          </a:solidFill>
                        </a:rPr>
                        <a:t>Feminino</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r>
                        <a:rPr lang="pt-PT" noProof="0">
                          <a:solidFill>
                            <a:srgbClr val="000000"/>
                          </a:solidFill>
                        </a:rPr>
                        <a:t>Sem deficiência</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solidFill>
                          <a:srgbClr val="000000"/>
                        </a:solidFill>
                      </a:endParaRP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extLst>
                  <a:ext uri="{0D108BD9-81ED-4DB2-BD59-A6C34878D82A}">
                    <a16:rowId xmlns:a16="http://schemas.microsoft.com/office/drawing/2014/main" val="287024103"/>
                  </a:ext>
                </a:extLst>
              </a:tr>
              <a:tr h="370840">
                <a:tc vMerge="1">
                  <a:txBody>
                    <a:bodyPr/>
                    <a:lstStyle/>
                    <a:p>
                      <a:endParaRPr lang="en-US" dirty="0"/>
                    </a:p>
                  </a:txBody>
                  <a:tcPr/>
                </a:tc>
                <a:tc>
                  <a:txBody>
                    <a:bodyPr/>
                    <a:lstStyle/>
                    <a:p>
                      <a:pPr algn="ctr"/>
                      <a:r>
                        <a:rPr lang="pt-PT" noProof="0" dirty="0">
                          <a:solidFill>
                            <a:srgbClr val="000000"/>
                          </a:solidFill>
                        </a:rPr>
                        <a:t>Com deficiência</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solidFill>
                          <a:srgbClr val="000000"/>
                        </a:solidFill>
                      </a:endParaRP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extLst>
                  <a:ext uri="{0D108BD9-81ED-4DB2-BD59-A6C34878D82A}">
                    <a16:rowId xmlns:a16="http://schemas.microsoft.com/office/drawing/2014/main" val="414318007"/>
                  </a:ext>
                </a:extLst>
              </a:tr>
              <a:tr h="370840">
                <a:tc rowSpan="2">
                  <a:txBody>
                    <a:bodyPr/>
                    <a:lstStyle/>
                    <a:p>
                      <a:pPr algn="ctr"/>
                      <a:r>
                        <a:rPr lang="pt-PT" sz="1800" noProof="0" dirty="0">
                          <a:solidFill>
                            <a:srgbClr val="000000"/>
                          </a:solidFill>
                        </a:rPr>
                        <a:t>Masculino</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r>
                        <a:rPr lang="pt-PT" noProof="0">
                          <a:solidFill>
                            <a:srgbClr val="000000"/>
                          </a:solidFill>
                        </a:rPr>
                        <a:t>Sem deficiência</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solidFill>
                          <a:srgbClr val="000000"/>
                        </a:solidFill>
                      </a:endParaRP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extLst>
                  <a:ext uri="{0D108BD9-81ED-4DB2-BD59-A6C34878D82A}">
                    <a16:rowId xmlns:a16="http://schemas.microsoft.com/office/drawing/2014/main" val="10509531"/>
                  </a:ext>
                </a:extLst>
              </a:tr>
              <a:tr h="370840">
                <a:tc vMerge="1">
                  <a:txBody>
                    <a:bodyPr/>
                    <a:lstStyle/>
                    <a:p>
                      <a:endParaRPr lang="en-US" dirty="0"/>
                    </a:p>
                  </a:txBody>
                  <a:tcPr/>
                </a:tc>
                <a:tc>
                  <a:txBody>
                    <a:bodyPr/>
                    <a:lstStyle/>
                    <a:p>
                      <a:pPr algn="ctr"/>
                      <a:r>
                        <a:rPr lang="pt-PT" noProof="0">
                          <a:solidFill>
                            <a:srgbClr val="000000"/>
                          </a:solidFill>
                        </a:rPr>
                        <a:t>Com deficiência</a:t>
                      </a: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solidFill>
                          <a:srgbClr val="000000"/>
                        </a:solidFill>
                      </a:endParaRPr>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pt-PT" noProof="0"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tc>
                  <a:txBody>
                    <a:bodyPr/>
                    <a:lstStyle/>
                    <a:p>
                      <a:pPr algn="ctr"/>
                      <a:endParaRPr lang="en-US" dirty="0"/>
                    </a:p>
                  </a:txBody>
                  <a:tcPr anchor="ctr">
                    <a:lnL w="38100" cap="flat" cmpd="sng" algn="ctr">
                      <a:solidFill>
                        <a:schemeClr val="tx2">
                          <a:lumMod val="50000"/>
                        </a:schemeClr>
                      </a:solidFill>
                      <a:prstDash val="solid"/>
                      <a:round/>
                      <a:headEnd type="none" w="med" len="med"/>
                      <a:tailEnd type="none" w="med" len="med"/>
                    </a:lnL>
                    <a:lnR w="38100" cap="flat" cmpd="sng" algn="ctr">
                      <a:solidFill>
                        <a:schemeClr val="tx2">
                          <a:lumMod val="50000"/>
                        </a:schemeClr>
                      </a:solidFill>
                      <a:prstDash val="solid"/>
                      <a:round/>
                      <a:headEnd type="none" w="med" len="med"/>
                      <a:tailEnd type="none" w="med" len="med"/>
                    </a:lnR>
                    <a:lnT w="38100" cap="flat" cmpd="sng" algn="ctr">
                      <a:solidFill>
                        <a:schemeClr val="tx2">
                          <a:lumMod val="50000"/>
                        </a:schemeClr>
                      </a:solidFill>
                      <a:prstDash val="solid"/>
                      <a:round/>
                      <a:headEnd type="none" w="med" len="med"/>
                      <a:tailEnd type="none" w="med" len="med"/>
                    </a:lnT>
                    <a:lnB w="38100" cap="flat" cmpd="sng" algn="ctr">
                      <a:solidFill>
                        <a:schemeClr val="tx2">
                          <a:lumMod val="50000"/>
                        </a:schemeClr>
                      </a:solidFill>
                      <a:prstDash val="solid"/>
                      <a:round/>
                      <a:headEnd type="none" w="med" len="med"/>
                      <a:tailEnd type="none" w="med" len="med"/>
                    </a:lnB>
                    <a:lnTlToBr w="12700" cmpd="sng">
                      <a:noFill/>
                      <a:prstDash val="solid"/>
                    </a:lnTlToBr>
                    <a:lnBlToTr w="12700" cmpd="sng">
                      <a:noFill/>
                      <a:prstDash val="solid"/>
                    </a:lnBlToTr>
                    <a:solidFill>
                      <a:srgbClr val="01A591">
                        <a:alpha val="14902"/>
                      </a:srgbClr>
                    </a:solidFill>
                  </a:tcPr>
                </a:tc>
                <a:extLst>
                  <a:ext uri="{0D108BD9-81ED-4DB2-BD59-A6C34878D82A}">
                    <a16:rowId xmlns:a16="http://schemas.microsoft.com/office/drawing/2014/main" val="1913474065"/>
                  </a:ext>
                </a:extLst>
              </a:tr>
            </a:tbl>
          </a:graphicData>
        </a:graphic>
      </p:graphicFrame>
      <p:sp>
        <p:nvSpPr>
          <p:cNvPr id="6" name="TextBox 5">
            <a:extLst>
              <a:ext uri="{FF2B5EF4-FFF2-40B4-BE49-F238E27FC236}">
                <a16:creationId xmlns:a16="http://schemas.microsoft.com/office/drawing/2014/main" id="{F0F63175-9E63-45DB-A86A-C123345933AF}"/>
              </a:ext>
            </a:extLst>
          </p:cNvPr>
          <p:cNvSpPr txBox="1"/>
          <p:nvPr/>
        </p:nvSpPr>
        <p:spPr>
          <a:xfrm>
            <a:off x="1832240" y="5625018"/>
            <a:ext cx="10054960"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pt-PT" sz="40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Os dados desagregados revelam necessidades distintas e permitem analisar o impacto das ações em diferentes grupos</a:t>
            </a:r>
          </a:p>
        </p:txBody>
      </p:sp>
      <p:sp>
        <p:nvSpPr>
          <p:cNvPr id="7" name="TextBox 6">
            <a:extLst>
              <a:ext uri="{FF2B5EF4-FFF2-40B4-BE49-F238E27FC236}">
                <a16:creationId xmlns:a16="http://schemas.microsoft.com/office/drawing/2014/main" id="{BE8B4859-7410-4F3C-8ABB-B69DD1A2F5D2}"/>
              </a:ext>
            </a:extLst>
          </p:cNvPr>
          <p:cNvSpPr txBox="1"/>
          <p:nvPr/>
        </p:nvSpPr>
        <p:spPr>
          <a:xfrm>
            <a:off x="12746228" y="7939961"/>
            <a:ext cx="2681824"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28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Ver a página 13</a:t>
            </a:r>
          </a:p>
        </p:txBody>
      </p:sp>
      <p:pic>
        <p:nvPicPr>
          <p:cNvPr id="8" name="Picture 7" descr="Image result for 2018 SPhere HAndbook">
            <a:extLst>
              <a:ext uri="{FF2B5EF4-FFF2-40B4-BE49-F238E27FC236}">
                <a16:creationId xmlns:a16="http://schemas.microsoft.com/office/drawing/2014/main" id="{7E87351E-91E3-472C-A2CD-E80CE80832A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463805" y="6007994"/>
            <a:ext cx="1246667" cy="1798854"/>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87475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007CC-5B9F-4FCF-80C0-B1F3D3CA64B6}"/>
              </a:ext>
            </a:extLst>
          </p:cNvPr>
          <p:cNvSpPr>
            <a:spLocks noGrp="1"/>
          </p:cNvSpPr>
          <p:nvPr>
            <p:ph type="title"/>
          </p:nvPr>
        </p:nvSpPr>
        <p:spPr/>
        <p:txBody>
          <a:bodyPr>
            <a:normAutofit/>
          </a:bodyPr>
          <a:lstStyle/>
          <a:p>
            <a:r>
              <a:rPr lang="en-US" dirty="0" err="1">
                <a:solidFill>
                  <a:srgbClr val="000000"/>
                </a:solidFill>
              </a:rPr>
              <a:t>Exercício</a:t>
            </a:r>
            <a:r>
              <a:rPr lang="en-US" dirty="0">
                <a:solidFill>
                  <a:srgbClr val="000000"/>
                </a:solidFill>
              </a:rPr>
              <a:t> </a:t>
            </a:r>
            <a:r>
              <a:rPr lang="en-US" dirty="0" err="1">
                <a:solidFill>
                  <a:srgbClr val="000000"/>
                </a:solidFill>
              </a:rPr>
              <a:t>rápido</a:t>
            </a:r>
            <a:r>
              <a:rPr lang="en-US" dirty="0">
                <a:solidFill>
                  <a:srgbClr val="000000"/>
                </a:solidFill>
              </a:rPr>
              <a:t> de </a:t>
            </a:r>
            <a:r>
              <a:rPr lang="en-US" dirty="0" err="1">
                <a:solidFill>
                  <a:srgbClr val="000000"/>
                </a:solidFill>
              </a:rPr>
              <a:t>análise</a:t>
            </a:r>
            <a:endParaRPr lang="en-US" dirty="0">
              <a:solidFill>
                <a:srgbClr val="000000"/>
              </a:solidFill>
            </a:endParaRPr>
          </a:p>
        </p:txBody>
      </p:sp>
      <p:sp>
        <p:nvSpPr>
          <p:cNvPr id="3" name="Text Placeholder 2">
            <a:extLst>
              <a:ext uri="{FF2B5EF4-FFF2-40B4-BE49-F238E27FC236}">
                <a16:creationId xmlns:a16="http://schemas.microsoft.com/office/drawing/2014/main" id="{284EF46C-7423-46AB-8416-A957B1CB0459}"/>
              </a:ext>
            </a:extLst>
          </p:cNvPr>
          <p:cNvSpPr>
            <a:spLocks noGrp="1"/>
          </p:cNvSpPr>
          <p:nvPr>
            <p:ph type="body" sz="half" idx="1"/>
          </p:nvPr>
        </p:nvSpPr>
        <p:spPr>
          <a:xfrm>
            <a:off x="820511" y="1379767"/>
            <a:ext cx="15151009" cy="1740597"/>
          </a:xfrm>
        </p:spPr>
        <p:txBody>
          <a:bodyPr>
            <a:normAutofit fontScale="85000" lnSpcReduction="10000"/>
          </a:bodyPr>
          <a:lstStyle/>
          <a:p>
            <a:r>
              <a:rPr lang="pt-PT" dirty="0"/>
              <a:t>Que grupo tem as maiores necessidades?</a:t>
            </a:r>
            <a:r>
              <a:rPr lang="en-GB" dirty="0"/>
              <a:t> </a:t>
            </a:r>
          </a:p>
          <a:p>
            <a:r>
              <a:rPr lang="pt-PT" dirty="0"/>
              <a:t>Que diferenças poderão ser necessárias para cada programa de resposta? </a:t>
            </a:r>
            <a:endParaRPr lang="en-GB" dirty="0"/>
          </a:p>
        </p:txBody>
      </p:sp>
      <p:sp>
        <p:nvSpPr>
          <p:cNvPr id="4" name="Slide Number Placeholder 3">
            <a:extLst>
              <a:ext uri="{FF2B5EF4-FFF2-40B4-BE49-F238E27FC236}">
                <a16:creationId xmlns:a16="http://schemas.microsoft.com/office/drawing/2014/main" id="{51BA8D14-B9DC-4302-B14F-36C405AEFCE8}"/>
              </a:ext>
            </a:extLst>
          </p:cNvPr>
          <p:cNvSpPr>
            <a:spLocks noGrp="1"/>
          </p:cNvSpPr>
          <p:nvPr>
            <p:ph type="sldNum" sz="quarter" idx="2"/>
          </p:nvPr>
        </p:nvSpPr>
        <p:spPr/>
        <p:txBody>
          <a:bodyPr/>
          <a:lstStyle/>
          <a:p>
            <a:fld id="{86CB4B4D-7CA3-9044-876B-883B54F8677D}" type="slidenum">
              <a:rPr lang="en-US" smtClean="0"/>
              <a:t>12</a:t>
            </a:fld>
            <a:endParaRPr lang="en-US" dirty="0"/>
          </a:p>
        </p:txBody>
      </p:sp>
      <p:sp>
        <p:nvSpPr>
          <p:cNvPr id="5" name="TextBox 4">
            <a:extLst>
              <a:ext uri="{FF2B5EF4-FFF2-40B4-BE49-F238E27FC236}">
                <a16:creationId xmlns:a16="http://schemas.microsoft.com/office/drawing/2014/main" id="{FB1D1F4F-BCC8-4DD3-BF35-5215D97B00FA}"/>
              </a:ext>
            </a:extLst>
          </p:cNvPr>
          <p:cNvSpPr txBox="1"/>
          <p:nvPr/>
        </p:nvSpPr>
        <p:spPr>
          <a:xfrm>
            <a:off x="1451163" y="3984116"/>
            <a:ext cx="591828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B050"/>
                </a:solidFill>
                <a:effectLst/>
                <a:uFillTx/>
                <a:latin typeface="Open Sans Regular"/>
                <a:ea typeface="Open Sans Regular"/>
                <a:cs typeface="Open Sans Regular"/>
                <a:sym typeface="Open Sans Regular"/>
              </a:rPr>
              <a:t>Emergency A</a:t>
            </a:r>
          </a:p>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rgbClr val="00B050"/>
                </a:solidFill>
                <a:effectLst/>
                <a:uFillTx/>
                <a:latin typeface="Open Sans Regular"/>
                <a:ea typeface="Open Sans Regular"/>
                <a:cs typeface="Open Sans Regular"/>
                <a:sym typeface="Open Sans Regular"/>
              </a:rPr>
              <a:t>10,000 displaced people</a:t>
            </a:r>
          </a:p>
        </p:txBody>
      </p:sp>
      <p:sp>
        <p:nvSpPr>
          <p:cNvPr id="6" name="TextBox 5">
            <a:extLst>
              <a:ext uri="{FF2B5EF4-FFF2-40B4-BE49-F238E27FC236}">
                <a16:creationId xmlns:a16="http://schemas.microsoft.com/office/drawing/2014/main" id="{8AB8F42D-77CA-4422-8BC1-8C694602B3A0}"/>
              </a:ext>
            </a:extLst>
          </p:cNvPr>
          <p:cNvSpPr txBox="1"/>
          <p:nvPr/>
        </p:nvSpPr>
        <p:spPr>
          <a:xfrm>
            <a:off x="9022270" y="3972290"/>
            <a:ext cx="591828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chemeClr val="accent6">
                    <a:lumMod val="75000"/>
                  </a:schemeClr>
                </a:solidFill>
                <a:effectLst/>
                <a:uFillTx/>
                <a:latin typeface="Open Sans Regular"/>
                <a:ea typeface="Open Sans Regular"/>
                <a:cs typeface="Open Sans Regular"/>
                <a:sym typeface="Open Sans Regular"/>
              </a:rPr>
              <a:t>Emergency B</a:t>
            </a:r>
          </a:p>
          <a:p>
            <a:pPr marL="0" marR="0" indent="0" algn="ctr" defTabSz="584200" rtl="0" fontAlgn="auto" latinLnBrk="0" hangingPunct="0">
              <a:lnSpc>
                <a:spcPct val="100000"/>
              </a:lnSpc>
              <a:spcBef>
                <a:spcPts val="0"/>
              </a:spcBef>
              <a:spcAft>
                <a:spcPts val="0"/>
              </a:spcAft>
              <a:buClrTx/>
              <a:buSzTx/>
              <a:buFontTx/>
              <a:buNone/>
              <a:tabLst/>
            </a:pPr>
            <a:r>
              <a:rPr kumimoji="0" lang="en-US" sz="4000" b="1" i="0" u="none" strike="noStrike" cap="none" spc="0" normalizeH="0" baseline="0" dirty="0">
                <a:ln>
                  <a:noFill/>
                </a:ln>
                <a:solidFill>
                  <a:schemeClr val="accent6">
                    <a:lumMod val="75000"/>
                  </a:schemeClr>
                </a:solidFill>
                <a:effectLst/>
                <a:uFillTx/>
                <a:latin typeface="Open Sans Regular"/>
                <a:ea typeface="Open Sans Regular"/>
                <a:cs typeface="Open Sans Regular"/>
                <a:sym typeface="Open Sans Regular"/>
              </a:rPr>
              <a:t>10,000 displaced people</a:t>
            </a:r>
          </a:p>
        </p:txBody>
      </p:sp>
      <p:sp>
        <p:nvSpPr>
          <p:cNvPr id="7" name="Text Placeholder 2">
            <a:extLst>
              <a:ext uri="{FF2B5EF4-FFF2-40B4-BE49-F238E27FC236}">
                <a16:creationId xmlns:a16="http://schemas.microsoft.com/office/drawing/2014/main" id="{83393592-94E8-4302-BE60-0F265055D893}"/>
              </a:ext>
            </a:extLst>
          </p:cNvPr>
          <p:cNvSpPr txBox="1">
            <a:spLocks/>
          </p:cNvSpPr>
          <p:nvPr/>
        </p:nvSpPr>
        <p:spPr>
          <a:xfrm>
            <a:off x="1277710" y="6612117"/>
            <a:ext cx="13953493" cy="1740597"/>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fontScale="92500" lnSpcReduction="10000"/>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pt-PT" dirty="0"/>
              <a:t>Agora vejam o vosso impresso com dados desagregados. Consultem as vossas tabelas e respondam novamente às perguntas acima.</a:t>
            </a:r>
            <a:endParaRPr lang="en-US" dirty="0"/>
          </a:p>
        </p:txBody>
      </p:sp>
      <p:grpSp>
        <p:nvGrpSpPr>
          <p:cNvPr id="14" name="Group 13">
            <a:extLst>
              <a:ext uri="{FF2B5EF4-FFF2-40B4-BE49-F238E27FC236}">
                <a16:creationId xmlns:a16="http://schemas.microsoft.com/office/drawing/2014/main" id="{4BDAD1A1-DED6-4FDE-940A-9C341173FE3A}"/>
              </a:ext>
            </a:extLst>
          </p:cNvPr>
          <p:cNvGrpSpPr/>
          <p:nvPr/>
        </p:nvGrpSpPr>
        <p:grpSpPr>
          <a:xfrm>
            <a:off x="1277710" y="3148623"/>
            <a:ext cx="13953493" cy="3276777"/>
            <a:chOff x="1277710" y="3148623"/>
            <a:chExt cx="13953493" cy="3276777"/>
          </a:xfrm>
        </p:grpSpPr>
        <p:grpSp>
          <p:nvGrpSpPr>
            <p:cNvPr id="13" name="Group 12">
              <a:extLst>
                <a:ext uri="{FF2B5EF4-FFF2-40B4-BE49-F238E27FC236}">
                  <a16:creationId xmlns:a16="http://schemas.microsoft.com/office/drawing/2014/main" id="{6615F4B7-F37F-4D09-8903-FFFFD881E66A}"/>
                </a:ext>
              </a:extLst>
            </p:cNvPr>
            <p:cNvGrpSpPr/>
            <p:nvPr/>
          </p:nvGrpSpPr>
          <p:grpSpPr>
            <a:xfrm>
              <a:off x="1277710" y="3148623"/>
              <a:ext cx="6565897" cy="3180358"/>
              <a:chOff x="1277710" y="3163863"/>
              <a:chExt cx="6565897" cy="3180358"/>
            </a:xfrm>
          </p:grpSpPr>
          <p:pic>
            <p:nvPicPr>
              <p:cNvPr id="8" name="Picture 7">
                <a:extLst>
                  <a:ext uri="{FF2B5EF4-FFF2-40B4-BE49-F238E27FC236}">
                    <a16:creationId xmlns:a16="http://schemas.microsoft.com/office/drawing/2014/main" id="{220A6791-C544-4CC0-BA61-B631816F43D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77710" y="3325705"/>
                <a:ext cx="6565897" cy="2750620"/>
              </a:xfrm>
              <a:prstGeom prst="rect">
                <a:avLst/>
              </a:prstGeom>
            </p:spPr>
          </p:pic>
          <p:sp>
            <p:nvSpPr>
              <p:cNvPr id="10" name="TextBox 9">
                <a:extLst>
                  <a:ext uri="{FF2B5EF4-FFF2-40B4-BE49-F238E27FC236}">
                    <a16:creationId xmlns:a16="http://schemas.microsoft.com/office/drawing/2014/main" id="{661161B8-ECFD-4EB5-8832-A438288921C4}"/>
                  </a:ext>
                </a:extLst>
              </p:cNvPr>
              <p:cNvSpPr txBox="1"/>
              <p:nvPr/>
            </p:nvSpPr>
            <p:spPr>
              <a:xfrm>
                <a:off x="3607672" y="3163863"/>
                <a:ext cx="1905971" cy="31803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0000" b="1" i="0" u="none" strike="noStrike" cap="none" spc="0" normalizeH="0" baseline="0" dirty="0">
                    <a:ln>
                      <a:noFill/>
                    </a:ln>
                    <a:solidFill>
                      <a:srgbClr val="A5A5A5"/>
                    </a:solidFill>
                    <a:effectLst/>
                    <a:uFillTx/>
                    <a:latin typeface="Open Sans Regular"/>
                    <a:ea typeface="Open Sans Regular"/>
                    <a:cs typeface="Open Sans Regular"/>
                    <a:sym typeface="Open Sans Regular"/>
                  </a:rPr>
                  <a:t>A</a:t>
                </a:r>
              </a:p>
            </p:txBody>
          </p:sp>
        </p:grpSp>
        <p:grpSp>
          <p:nvGrpSpPr>
            <p:cNvPr id="12" name="Group 11">
              <a:extLst>
                <a:ext uri="{FF2B5EF4-FFF2-40B4-BE49-F238E27FC236}">
                  <a16:creationId xmlns:a16="http://schemas.microsoft.com/office/drawing/2014/main" id="{F1CCE3B5-19A1-4EE8-8756-AA23430A1150}"/>
                </a:ext>
              </a:extLst>
            </p:cNvPr>
            <p:cNvGrpSpPr/>
            <p:nvPr/>
          </p:nvGrpSpPr>
          <p:grpSpPr>
            <a:xfrm>
              <a:off x="8665306" y="3245042"/>
              <a:ext cx="6565897" cy="3180358"/>
              <a:chOff x="8665306" y="3275522"/>
              <a:chExt cx="6565897" cy="3180358"/>
            </a:xfrm>
          </p:grpSpPr>
          <p:pic>
            <p:nvPicPr>
              <p:cNvPr id="9" name="Picture 8">
                <a:extLst>
                  <a:ext uri="{FF2B5EF4-FFF2-40B4-BE49-F238E27FC236}">
                    <a16:creationId xmlns:a16="http://schemas.microsoft.com/office/drawing/2014/main" id="{D3440C71-A3E3-48BA-A149-2B3CB6B6DD2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665306" y="3325705"/>
                <a:ext cx="6565897" cy="2750620"/>
              </a:xfrm>
              <a:prstGeom prst="rect">
                <a:avLst/>
              </a:prstGeom>
            </p:spPr>
          </p:pic>
          <p:sp>
            <p:nvSpPr>
              <p:cNvPr id="11" name="TextBox 10">
                <a:extLst>
                  <a:ext uri="{FF2B5EF4-FFF2-40B4-BE49-F238E27FC236}">
                    <a16:creationId xmlns:a16="http://schemas.microsoft.com/office/drawing/2014/main" id="{B1C4FEAE-2A7B-4515-AF9D-F38D8D02C919}"/>
                  </a:ext>
                </a:extLst>
              </p:cNvPr>
              <p:cNvSpPr txBox="1"/>
              <p:nvPr/>
            </p:nvSpPr>
            <p:spPr>
              <a:xfrm>
                <a:off x="11074617" y="3275522"/>
                <a:ext cx="1747274" cy="31803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0000" b="1" dirty="0"/>
                  <a:t>B</a:t>
                </a:r>
                <a:endParaRPr kumimoji="0" lang="en-US" sz="20000" b="1"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spTree>
    <p:extLst>
      <p:ext uri="{BB962C8B-B14F-4D97-AF65-F5344CB8AC3E}">
        <p14:creationId xmlns:p14="http://schemas.microsoft.com/office/powerpoint/2010/main" val="68531240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F4DD61E-320B-4276-945E-FCABCD5D5392}"/>
              </a:ext>
            </a:extLst>
          </p:cNvPr>
          <p:cNvPicPr>
            <a:picLocks noChangeAspect="1"/>
          </p:cNvPicPr>
          <p:nvPr/>
        </p:nvPicPr>
        <p:blipFill>
          <a:blip r:embed="rId3"/>
          <a:stretch>
            <a:fillRect/>
          </a:stretch>
        </p:blipFill>
        <p:spPr>
          <a:xfrm>
            <a:off x="537801" y="1366540"/>
            <a:ext cx="11372743" cy="7020520"/>
          </a:xfrm>
          <a:prstGeom prst="rect">
            <a:avLst/>
          </a:prstGeom>
        </p:spPr>
      </p:pic>
      <p:sp>
        <p:nvSpPr>
          <p:cNvPr id="2" name="Title 1">
            <a:extLst>
              <a:ext uri="{FF2B5EF4-FFF2-40B4-BE49-F238E27FC236}">
                <a16:creationId xmlns:a16="http://schemas.microsoft.com/office/drawing/2014/main" id="{F18C2428-EFE0-4F6F-9D05-035C4653301D}"/>
              </a:ext>
            </a:extLst>
          </p:cNvPr>
          <p:cNvSpPr>
            <a:spLocks noGrp="1"/>
          </p:cNvSpPr>
          <p:nvPr>
            <p:ph type="title"/>
          </p:nvPr>
        </p:nvSpPr>
        <p:spPr/>
        <p:txBody>
          <a:bodyPr/>
          <a:lstStyle/>
          <a:p>
            <a:r>
              <a:rPr lang="pt-PT"/>
              <a:t>População A</a:t>
            </a:r>
          </a:p>
        </p:txBody>
      </p:sp>
      <p:sp>
        <p:nvSpPr>
          <p:cNvPr id="4" name="Slide Number Placeholder 3">
            <a:extLst>
              <a:ext uri="{FF2B5EF4-FFF2-40B4-BE49-F238E27FC236}">
                <a16:creationId xmlns:a16="http://schemas.microsoft.com/office/drawing/2014/main" id="{EF45F608-7E5E-4B52-8517-82BF57BE19BB}"/>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13</a:t>
            </a:fld>
            <a:endParaRPr lang="pt-PT"/>
          </a:p>
        </p:txBody>
      </p:sp>
      <p:sp>
        <p:nvSpPr>
          <p:cNvPr id="6" name="TextBox 5">
            <a:extLst>
              <a:ext uri="{FF2B5EF4-FFF2-40B4-BE49-F238E27FC236}">
                <a16:creationId xmlns:a16="http://schemas.microsoft.com/office/drawing/2014/main" id="{F5369409-AB5E-40E0-B453-A2577937518A}"/>
              </a:ext>
            </a:extLst>
          </p:cNvPr>
          <p:cNvSpPr txBox="1"/>
          <p:nvPr/>
        </p:nvSpPr>
        <p:spPr>
          <a:xfrm>
            <a:off x="12309031" y="2125565"/>
            <a:ext cx="4493431" cy="502701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pt-PT"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Estrutura populacional global típica:</a:t>
            </a:r>
          </a:p>
          <a:p>
            <a:pPr algn="l"/>
            <a:r>
              <a:rPr lang="pt-PT" sz="4000" dirty="0">
                <a:solidFill>
                  <a:srgbClr val="000000"/>
                </a:solidFill>
              </a:rPr>
              <a:t>12%      &lt;5 anos</a:t>
            </a:r>
          </a:p>
          <a:p>
            <a:pPr algn="l"/>
            <a:r>
              <a:rPr kumimoji="0" lang="pt-PT"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28%   6–18 </a:t>
            </a:r>
            <a:r>
              <a:rPr lang="pt-PT" sz="4000" dirty="0">
                <a:solidFill>
                  <a:srgbClr val="000000"/>
                </a:solidFill>
              </a:rPr>
              <a:t>anos</a:t>
            </a:r>
            <a:endParaRPr kumimoji="0" lang="pt-PT" sz="400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a:p>
            <a:pPr algn="l"/>
            <a:r>
              <a:rPr lang="pt-PT" sz="4000" dirty="0">
                <a:solidFill>
                  <a:srgbClr val="000000"/>
                </a:solidFill>
              </a:rPr>
              <a:t>50% 19–60 anos</a:t>
            </a:r>
          </a:p>
          <a:p>
            <a:pPr algn="l"/>
            <a:r>
              <a:rPr kumimoji="0" lang="pt-PT" sz="4000" i="0" u="none" strike="noStrike" cap="none" spc="0" normalizeH="0" baseline="0" dirty="0">
                <a:ln>
                  <a:noFill/>
                </a:ln>
                <a:solidFill>
                  <a:srgbClr val="000000"/>
                </a:solidFill>
                <a:effectLst/>
                <a:uFillTx/>
                <a:latin typeface="Open Sans Regular"/>
                <a:ea typeface="Open Sans Regular"/>
                <a:cs typeface="Open Sans Regular"/>
                <a:sym typeface="Open Sans Regular"/>
              </a:rPr>
              <a:t>6%   </a:t>
            </a:r>
            <a:r>
              <a:rPr lang="pt-PT" sz="4000" dirty="0">
                <a:solidFill>
                  <a:srgbClr val="000000"/>
                </a:solidFill>
              </a:rPr>
              <a:t>61–80 anos </a:t>
            </a:r>
          </a:p>
          <a:p>
            <a:pPr algn="l"/>
            <a:r>
              <a:rPr lang="pt-PT" sz="4000" dirty="0">
                <a:solidFill>
                  <a:srgbClr val="000000"/>
                </a:solidFill>
              </a:rPr>
              <a:t>4%      &gt;80 anos</a:t>
            </a:r>
            <a:endParaRPr kumimoji="0" lang="pt-PT" sz="400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362933588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920E584-E772-406F-ACAC-2C3566B426A9}"/>
              </a:ext>
            </a:extLst>
          </p:cNvPr>
          <p:cNvPicPr>
            <a:picLocks noChangeAspect="1"/>
          </p:cNvPicPr>
          <p:nvPr/>
        </p:nvPicPr>
        <p:blipFill>
          <a:blip r:embed="rId3"/>
          <a:stretch>
            <a:fillRect/>
          </a:stretch>
        </p:blipFill>
        <p:spPr>
          <a:xfrm>
            <a:off x="447151" y="1366540"/>
            <a:ext cx="11548401" cy="7020520"/>
          </a:xfrm>
          <a:prstGeom prst="rect">
            <a:avLst/>
          </a:prstGeom>
        </p:spPr>
      </p:pic>
      <p:sp>
        <p:nvSpPr>
          <p:cNvPr id="2" name="Title 1">
            <a:extLst>
              <a:ext uri="{FF2B5EF4-FFF2-40B4-BE49-F238E27FC236}">
                <a16:creationId xmlns:a16="http://schemas.microsoft.com/office/drawing/2014/main" id="{F18C2428-EFE0-4F6F-9D05-035C4653301D}"/>
              </a:ext>
            </a:extLst>
          </p:cNvPr>
          <p:cNvSpPr>
            <a:spLocks noGrp="1"/>
          </p:cNvSpPr>
          <p:nvPr>
            <p:ph type="title"/>
          </p:nvPr>
        </p:nvSpPr>
        <p:spPr/>
        <p:txBody>
          <a:bodyPr/>
          <a:lstStyle/>
          <a:p>
            <a:r>
              <a:rPr lang="pt-PT" dirty="0"/>
              <a:t>População B</a:t>
            </a:r>
          </a:p>
        </p:txBody>
      </p:sp>
      <p:sp>
        <p:nvSpPr>
          <p:cNvPr id="4" name="Slide Number Placeholder 3">
            <a:extLst>
              <a:ext uri="{FF2B5EF4-FFF2-40B4-BE49-F238E27FC236}">
                <a16:creationId xmlns:a16="http://schemas.microsoft.com/office/drawing/2014/main" id="{EF45F608-7E5E-4B52-8517-82BF57BE19BB}"/>
              </a:ext>
            </a:extLst>
          </p:cNvPr>
          <p:cNvSpPr>
            <a:spLocks noGrp="1"/>
          </p:cNvSpPr>
          <p:nvPr>
            <p:ph type="sldNum" sz="quarter" idx="2"/>
          </p:nvPr>
        </p:nvSpPr>
        <p:spPr/>
        <p:txBody>
          <a:bodyPr/>
          <a:lstStyle/>
          <a:p>
            <a:fld id="{86CB4B4D-7CA3-9044-876B-883B54F8677D}" type="slidenum">
              <a:rPr lang="en-US" smtClean="0"/>
              <a:t>14</a:t>
            </a:fld>
            <a:endParaRPr lang="en-US" dirty="0"/>
          </a:p>
        </p:txBody>
      </p:sp>
      <p:sp>
        <p:nvSpPr>
          <p:cNvPr id="7" name="TextBox 6">
            <a:extLst>
              <a:ext uri="{FF2B5EF4-FFF2-40B4-BE49-F238E27FC236}">
                <a16:creationId xmlns:a16="http://schemas.microsoft.com/office/drawing/2014/main" id="{86849E3C-A2C2-4554-AD39-8048D4DF52C0}"/>
              </a:ext>
            </a:extLst>
          </p:cNvPr>
          <p:cNvSpPr txBox="1"/>
          <p:nvPr/>
        </p:nvSpPr>
        <p:spPr>
          <a:xfrm>
            <a:off x="12296811" y="322412"/>
            <a:ext cx="5043451" cy="87203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pt-PT" sz="4000" dirty="0">
                <a:solidFill>
                  <a:srgbClr val="000000"/>
                </a:solidFill>
              </a:rPr>
              <a:t>Esta estrutura populacional</a:t>
            </a:r>
            <a:r>
              <a:rPr kumimoji="0" lang="pt-PT" sz="4000" i="0" u="none" strike="noStrike" cap="none" spc="0" normalizeH="0" baseline="0" dirty="0">
                <a:ln>
                  <a:noFill/>
                </a:ln>
                <a:solidFill>
                  <a:srgbClr val="000000"/>
                </a:solidFill>
                <a:effectLst/>
                <a:uFillTx/>
                <a:sym typeface="Open Sans Regular"/>
              </a:rPr>
              <a:t>:</a:t>
            </a:r>
          </a:p>
          <a:p>
            <a:pPr algn="l"/>
            <a:r>
              <a:rPr lang="pt-PT" sz="4000" dirty="0">
                <a:solidFill>
                  <a:srgbClr val="FF0000"/>
                </a:solidFill>
              </a:rPr>
              <a:t>18%        </a:t>
            </a:r>
            <a:r>
              <a:rPr lang="pt-PT" sz="4000" dirty="0">
                <a:solidFill>
                  <a:srgbClr val="000000"/>
                </a:solidFill>
              </a:rPr>
              <a:t>&lt;5 anos</a:t>
            </a:r>
          </a:p>
          <a:p>
            <a:pPr algn="l"/>
            <a:r>
              <a:rPr kumimoji="0" lang="pt-PT" sz="4000" i="0" u="none" strike="noStrike" cap="none" spc="0" normalizeH="0" baseline="0" dirty="0">
                <a:ln>
                  <a:noFill/>
                </a:ln>
                <a:solidFill>
                  <a:srgbClr val="000000"/>
                </a:solidFill>
                <a:effectLst/>
                <a:uFillTx/>
                <a:sym typeface="Open Sans Regular"/>
              </a:rPr>
              <a:t>28%     </a:t>
            </a:r>
            <a:r>
              <a:rPr lang="pt-PT" sz="4000" dirty="0">
                <a:solidFill>
                  <a:srgbClr val="000000"/>
                </a:solidFill>
              </a:rPr>
              <a:t>6–18 anos</a:t>
            </a:r>
            <a:endParaRPr kumimoji="0" lang="pt-PT" sz="4000" i="0" u="none" strike="noStrike" cap="none" spc="0" normalizeH="0" baseline="0" dirty="0">
              <a:ln>
                <a:noFill/>
              </a:ln>
              <a:solidFill>
                <a:srgbClr val="000000"/>
              </a:solidFill>
              <a:effectLst/>
              <a:uFillTx/>
              <a:sym typeface="Open Sans Regular"/>
            </a:endParaRPr>
          </a:p>
          <a:p>
            <a:pPr algn="l"/>
            <a:r>
              <a:rPr lang="pt-PT" sz="4000" dirty="0">
                <a:solidFill>
                  <a:srgbClr val="FF0000"/>
                </a:solidFill>
              </a:rPr>
              <a:t>39%   </a:t>
            </a:r>
            <a:r>
              <a:rPr lang="pt-PT" sz="4000" dirty="0">
                <a:solidFill>
                  <a:srgbClr val="000000"/>
                </a:solidFill>
              </a:rPr>
              <a:t>19–60 anos</a:t>
            </a:r>
          </a:p>
          <a:p>
            <a:pPr algn="l"/>
            <a:r>
              <a:rPr lang="pt-PT" sz="4000" dirty="0">
                <a:solidFill>
                  <a:srgbClr val="000000"/>
                </a:solidFill>
              </a:rPr>
              <a:t>11</a:t>
            </a:r>
            <a:r>
              <a:rPr kumimoji="0" lang="pt-PT" sz="4000" i="0" u="none" strike="noStrike" cap="none" spc="0" normalizeH="0" baseline="0" dirty="0">
                <a:ln>
                  <a:noFill/>
                </a:ln>
                <a:solidFill>
                  <a:srgbClr val="000000"/>
                </a:solidFill>
                <a:effectLst/>
                <a:uFillTx/>
                <a:sym typeface="Open Sans Regular"/>
              </a:rPr>
              <a:t>%   </a:t>
            </a:r>
            <a:r>
              <a:rPr lang="pt-PT" sz="4000" dirty="0">
                <a:solidFill>
                  <a:srgbClr val="000000"/>
                </a:solidFill>
              </a:rPr>
              <a:t>61–80 anos</a:t>
            </a:r>
            <a:endParaRPr kumimoji="0" lang="pt-PT" sz="4000" i="0" u="none" strike="noStrike" cap="none" spc="0" normalizeH="0" baseline="0" dirty="0">
              <a:ln>
                <a:noFill/>
              </a:ln>
              <a:solidFill>
                <a:srgbClr val="000000"/>
              </a:solidFill>
              <a:effectLst/>
              <a:uFillTx/>
              <a:sym typeface="Open Sans Regular"/>
            </a:endParaRPr>
          </a:p>
          <a:p>
            <a:pPr algn="l"/>
            <a:r>
              <a:rPr lang="pt-PT" sz="4000" dirty="0">
                <a:solidFill>
                  <a:srgbClr val="000000"/>
                </a:solidFill>
              </a:rPr>
              <a:t>4%        &gt;80 anos</a:t>
            </a:r>
          </a:p>
          <a:p>
            <a:pPr marL="0" marR="0" indent="0" algn="l" defTabSz="584200" rtl="0" fontAlgn="auto" latinLnBrk="0" hangingPunct="0">
              <a:lnSpc>
                <a:spcPct val="100000"/>
              </a:lnSpc>
              <a:spcBef>
                <a:spcPts val="0"/>
              </a:spcBef>
              <a:spcAft>
                <a:spcPts val="0"/>
              </a:spcAft>
              <a:buClrTx/>
              <a:buSzTx/>
              <a:buFontTx/>
              <a:buNone/>
              <a:tabLst/>
            </a:pPr>
            <a:endParaRPr kumimoji="0" lang="pt-PT" sz="4000" i="0" u="none" strike="noStrike" cap="none" spc="0" normalizeH="0" baseline="0" dirty="0">
              <a:ln>
                <a:noFill/>
              </a:ln>
              <a:solidFill>
                <a:srgbClr val="000000"/>
              </a:solidFill>
              <a:effectLst/>
              <a:uFillTx/>
              <a:sym typeface="Open Sans Regular"/>
            </a:endParaRPr>
          </a:p>
          <a:p>
            <a:pPr algn="l"/>
            <a:r>
              <a:rPr lang="pt-PT" sz="4000" dirty="0">
                <a:solidFill>
                  <a:srgbClr val="000000"/>
                </a:solidFill>
              </a:rPr>
              <a:t>Os homens em idade de combate estão ausentes. O que é este facto significa para a programação?</a:t>
            </a:r>
            <a:endParaRPr kumimoji="0" lang="pt-PT" sz="4000" i="0" u="none" strike="noStrike" cap="none" spc="0" normalizeH="0" baseline="0" dirty="0">
              <a:ln>
                <a:noFill/>
              </a:ln>
              <a:solidFill>
                <a:srgbClr val="000000"/>
              </a:solidFill>
              <a:effectLst/>
              <a:uFillTx/>
              <a:sym typeface="Open Sans Regular"/>
            </a:endParaRPr>
          </a:p>
        </p:txBody>
      </p:sp>
      <p:sp>
        <p:nvSpPr>
          <p:cNvPr id="6" name="Rectangle 5">
            <a:extLst>
              <a:ext uri="{FF2B5EF4-FFF2-40B4-BE49-F238E27FC236}">
                <a16:creationId xmlns:a16="http://schemas.microsoft.com/office/drawing/2014/main" id="{5940DDCB-9772-4CB1-9FA1-C9B49D57D46F}"/>
              </a:ext>
            </a:extLst>
          </p:cNvPr>
          <p:cNvSpPr/>
          <p:nvPr/>
        </p:nvSpPr>
        <p:spPr>
          <a:xfrm>
            <a:off x="5949055" y="5379623"/>
            <a:ext cx="2845949" cy="1920240"/>
          </a:xfrm>
          <a:prstGeom prst="rect">
            <a:avLst/>
          </a:prstGeom>
          <a:solidFill>
            <a:srgbClr val="FFFF00">
              <a:alpha val="29020"/>
            </a:srgbClr>
          </a:solid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8" name="Rectangle 7">
            <a:extLst>
              <a:ext uri="{FF2B5EF4-FFF2-40B4-BE49-F238E27FC236}">
                <a16:creationId xmlns:a16="http://schemas.microsoft.com/office/drawing/2014/main" id="{D132E1C9-45C5-41DF-AA04-BC52032F45A0}"/>
              </a:ext>
            </a:extLst>
          </p:cNvPr>
          <p:cNvSpPr/>
          <p:nvPr/>
        </p:nvSpPr>
        <p:spPr>
          <a:xfrm>
            <a:off x="5927425" y="3669539"/>
            <a:ext cx="2845949" cy="940973"/>
          </a:xfrm>
          <a:prstGeom prst="rect">
            <a:avLst/>
          </a:prstGeom>
          <a:solidFill>
            <a:srgbClr val="FFFF00">
              <a:alpha val="29020"/>
            </a:srgbClr>
          </a:solid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12120907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9925B9-19AE-4C78-AAE0-1FA3CA730E29}"/>
              </a:ext>
            </a:extLst>
          </p:cNvPr>
          <p:cNvSpPr>
            <a:spLocks noGrp="1"/>
          </p:cNvSpPr>
          <p:nvPr>
            <p:ph type="title"/>
          </p:nvPr>
        </p:nvSpPr>
        <p:spPr/>
        <p:txBody>
          <a:bodyPr>
            <a:normAutofit/>
          </a:bodyPr>
          <a:lstStyle/>
          <a:p>
            <a:r>
              <a:rPr lang="pt-PT" dirty="0">
                <a:solidFill>
                  <a:srgbClr val="000000"/>
                </a:solidFill>
              </a:rPr>
              <a:t>Outras informações a desagregar</a:t>
            </a:r>
          </a:p>
        </p:txBody>
      </p:sp>
      <p:sp>
        <p:nvSpPr>
          <p:cNvPr id="4" name="Slide Number Placeholder 3">
            <a:extLst>
              <a:ext uri="{FF2B5EF4-FFF2-40B4-BE49-F238E27FC236}">
                <a16:creationId xmlns:a16="http://schemas.microsoft.com/office/drawing/2014/main" id="{38F97B6A-9701-4282-9A20-DDFB6A3C4FAE}"/>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15</a:t>
            </a:fld>
            <a:endParaRPr lang="pt-PT" dirty="0"/>
          </a:p>
        </p:txBody>
      </p:sp>
      <p:sp>
        <p:nvSpPr>
          <p:cNvPr id="5" name="Text Placeholder 2">
            <a:extLst>
              <a:ext uri="{FF2B5EF4-FFF2-40B4-BE49-F238E27FC236}">
                <a16:creationId xmlns:a16="http://schemas.microsoft.com/office/drawing/2014/main" id="{77F918B4-2FF8-461A-AADD-A418EDDF3130}"/>
              </a:ext>
            </a:extLst>
          </p:cNvPr>
          <p:cNvSpPr>
            <a:spLocks noGrp="1"/>
          </p:cNvSpPr>
          <p:nvPr>
            <p:ph type="body" sz="half" idx="1"/>
          </p:nvPr>
        </p:nvSpPr>
        <p:spPr>
          <a:xfrm>
            <a:off x="927191" y="1252767"/>
            <a:ext cx="14907169" cy="7556800"/>
          </a:xfrm>
        </p:spPr>
        <p:txBody>
          <a:bodyPr>
            <a:normAutofit lnSpcReduction="10000"/>
          </a:bodyPr>
          <a:lstStyle/>
          <a:p>
            <a:r>
              <a:rPr lang="pt-PT" dirty="0"/>
              <a:t>Sexo ou género, idade e deficiência já foram referenciados. Que outros aspetos da identidade das pessoas podem ser úteis para desagregar?</a:t>
            </a:r>
          </a:p>
          <a:p>
            <a:pPr marL="1889125" indent="-571500">
              <a:buFont typeface="Arial" panose="020B0604020202020204" pitchFamily="34" charset="0"/>
              <a:buChar char="•"/>
            </a:pPr>
            <a:r>
              <a:rPr lang="pt-PT" dirty="0"/>
              <a:t>Geografia (remota, dispersa, urbana)</a:t>
            </a:r>
          </a:p>
          <a:p>
            <a:pPr marL="1889125" indent="-571500">
              <a:buFont typeface="Arial" panose="020B0604020202020204" pitchFamily="34" charset="0"/>
              <a:buChar char="•"/>
            </a:pPr>
            <a:r>
              <a:rPr lang="pt-PT" dirty="0"/>
              <a:t>Etnia</a:t>
            </a:r>
          </a:p>
          <a:p>
            <a:pPr marL="1889125" indent="-571500">
              <a:buFont typeface="Arial" panose="020B0604020202020204" pitchFamily="34" charset="0"/>
              <a:buChar char="•"/>
            </a:pPr>
            <a:r>
              <a:rPr lang="pt-PT" dirty="0"/>
              <a:t>Religião</a:t>
            </a:r>
          </a:p>
          <a:p>
            <a:pPr marL="1889125" indent="-571500">
              <a:buFont typeface="Arial" panose="020B0604020202020204" pitchFamily="34" charset="0"/>
              <a:buChar char="•"/>
            </a:pPr>
            <a:r>
              <a:rPr lang="pt-PT" dirty="0"/>
              <a:t>Casta ou filiação social</a:t>
            </a:r>
          </a:p>
          <a:p>
            <a:pPr marL="1889125" indent="-571500">
              <a:buFont typeface="Arial" panose="020B0604020202020204" pitchFamily="34" charset="0"/>
              <a:buChar char="•"/>
            </a:pPr>
            <a:r>
              <a:rPr lang="pt-PT" dirty="0" err="1"/>
              <a:t>Alfabetização/educação</a:t>
            </a:r>
            <a:endParaRPr lang="pt-PT" dirty="0"/>
          </a:p>
          <a:p>
            <a:pPr marL="1889125" indent="-571500">
              <a:buFont typeface="Arial" panose="020B0604020202020204" pitchFamily="34" charset="0"/>
              <a:buChar char="•"/>
            </a:pPr>
            <a:r>
              <a:rPr lang="pt-PT" dirty="0"/>
              <a:t>Outros?</a:t>
            </a:r>
          </a:p>
          <a:p>
            <a:endParaRPr lang="pt-PT" dirty="0"/>
          </a:p>
        </p:txBody>
      </p:sp>
    </p:spTree>
    <p:extLst>
      <p:ext uri="{BB962C8B-B14F-4D97-AF65-F5344CB8AC3E}">
        <p14:creationId xmlns:p14="http://schemas.microsoft.com/office/powerpoint/2010/main" val="359734415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animEffect transition="in" filter="fade">
                                      <p:cBhvr>
                                        <p:cTn id="7" dur="500"/>
                                        <p:tgtEl>
                                          <p:spTgt spid="5">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fade">
                                      <p:cBhvr>
                                        <p:cTn id="19" dur="500"/>
                                        <p:tgtEl>
                                          <p:spTgt spid="5">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2732F-5AFA-41E5-BB5E-BA1313776982}"/>
              </a:ext>
            </a:extLst>
          </p:cNvPr>
          <p:cNvSpPr>
            <a:spLocks noGrp="1"/>
          </p:cNvSpPr>
          <p:nvPr>
            <p:ph type="title"/>
          </p:nvPr>
        </p:nvSpPr>
        <p:spPr>
          <a:xfrm>
            <a:off x="377464" y="70423"/>
            <a:ext cx="13953493" cy="1130300"/>
          </a:xfrm>
        </p:spPr>
        <p:txBody>
          <a:bodyPr/>
          <a:lstStyle/>
          <a:p>
            <a:r>
              <a:rPr lang="en-US" dirty="0" err="1">
                <a:solidFill>
                  <a:srgbClr val="000000"/>
                </a:solidFill>
              </a:rPr>
              <a:t>Gestão</a:t>
            </a:r>
            <a:r>
              <a:rPr lang="en-US" dirty="0">
                <a:solidFill>
                  <a:srgbClr val="000000"/>
                </a:solidFill>
              </a:rPr>
              <a:t> de </a:t>
            </a:r>
            <a:r>
              <a:rPr lang="en-US" dirty="0" err="1">
                <a:solidFill>
                  <a:srgbClr val="000000"/>
                </a:solidFill>
              </a:rPr>
              <a:t>informações</a:t>
            </a:r>
            <a:r>
              <a:rPr lang="en-US" dirty="0">
                <a:solidFill>
                  <a:srgbClr val="000000"/>
                </a:solidFill>
              </a:rPr>
              <a:t> </a:t>
            </a:r>
            <a:r>
              <a:rPr lang="en-US" dirty="0" err="1">
                <a:solidFill>
                  <a:srgbClr val="000000"/>
                </a:solidFill>
              </a:rPr>
              <a:t>sensíveis</a:t>
            </a:r>
            <a:endParaRPr lang="en-US" dirty="0">
              <a:solidFill>
                <a:srgbClr val="000000"/>
              </a:solidFill>
            </a:endParaRPr>
          </a:p>
        </p:txBody>
      </p:sp>
      <p:sp>
        <p:nvSpPr>
          <p:cNvPr id="3" name="Text Placeholder 2">
            <a:extLst>
              <a:ext uri="{FF2B5EF4-FFF2-40B4-BE49-F238E27FC236}">
                <a16:creationId xmlns:a16="http://schemas.microsoft.com/office/drawing/2014/main" id="{E4408C2D-800D-4D82-861D-9F7F3F7E76CB}"/>
              </a:ext>
            </a:extLst>
          </p:cNvPr>
          <p:cNvSpPr>
            <a:spLocks noGrp="1"/>
          </p:cNvSpPr>
          <p:nvPr>
            <p:ph type="body" sz="half" idx="1"/>
          </p:nvPr>
        </p:nvSpPr>
        <p:spPr>
          <a:xfrm>
            <a:off x="911951" y="1248510"/>
            <a:ext cx="14602369" cy="7699437"/>
          </a:xfrm>
        </p:spPr>
        <p:txBody>
          <a:bodyPr>
            <a:normAutofit/>
          </a:bodyPr>
          <a:lstStyle/>
          <a:p>
            <a:r>
              <a:rPr lang="pt-PT" dirty="0"/>
              <a:t>Muitas informações que podem ser recolhidas nas avaliações são altamente sensíveis e devem ser protegidas devido a questões de privacidade, dignidade e proteção das pessoas em causa.</a:t>
            </a:r>
            <a:endParaRPr lang="en-US" dirty="0"/>
          </a:p>
          <a:p>
            <a:pPr marL="1539875" indent="-503238">
              <a:buFont typeface="Arial" panose="020B0604020202020204" pitchFamily="34" charset="0"/>
              <a:buChar char="•"/>
            </a:pPr>
            <a:r>
              <a:rPr lang="pt-PT" dirty="0"/>
              <a:t>Estatuto de refugiado e dados de registo oficiais</a:t>
            </a:r>
          </a:p>
          <a:p>
            <a:pPr marL="1539875" indent="-503238">
              <a:buFont typeface="Arial" panose="020B0604020202020204" pitchFamily="34" charset="0"/>
              <a:buChar char="•"/>
            </a:pPr>
            <a:r>
              <a:rPr lang="pt-PT" dirty="0"/>
              <a:t>Filiação política ou religiosa</a:t>
            </a:r>
          </a:p>
          <a:p>
            <a:pPr marL="1539875" indent="-503238">
              <a:buFont typeface="Arial" panose="020B0604020202020204" pitchFamily="34" charset="0"/>
              <a:buChar char="•"/>
            </a:pPr>
            <a:r>
              <a:rPr lang="pt-PT" dirty="0"/>
              <a:t>Orientação sexual </a:t>
            </a:r>
          </a:p>
          <a:p>
            <a:pPr marL="1539875" indent="-503238">
              <a:buFont typeface="Arial" panose="020B0604020202020204" pitchFamily="34" charset="0"/>
              <a:buChar char="•"/>
            </a:pPr>
            <a:r>
              <a:rPr lang="pt-PT" dirty="0"/>
              <a:t>Questões sensíveis de proteção (abuso e violação)</a:t>
            </a:r>
          </a:p>
          <a:p>
            <a:pPr marL="1539875" indent="-503238">
              <a:buFont typeface="Arial" panose="020B0604020202020204" pitchFamily="34" charset="0"/>
              <a:buChar char="•"/>
            </a:pPr>
            <a:r>
              <a:rPr lang="pt-PT" dirty="0"/>
              <a:t>Outros?</a:t>
            </a:r>
            <a:endParaRPr lang="en-US" dirty="0"/>
          </a:p>
          <a:p>
            <a:pPr marL="1539875" indent="-503238">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AC83BD9B-8462-4DE8-AF0A-5BEE4F3CAE2D}"/>
              </a:ext>
            </a:extLst>
          </p:cNvPr>
          <p:cNvSpPr>
            <a:spLocks noGrp="1"/>
          </p:cNvSpPr>
          <p:nvPr>
            <p:ph type="sldNum" sz="quarter" idx="2"/>
          </p:nvPr>
        </p:nvSpPr>
        <p:spPr/>
        <p:txBody>
          <a:bodyPr/>
          <a:lstStyle/>
          <a:p>
            <a:fld id="{86CB4B4D-7CA3-9044-876B-883B54F8677D}" type="slidenum">
              <a:rPr lang="en-US" smtClean="0"/>
              <a:t>16</a:t>
            </a:fld>
            <a:endParaRPr lang="en-US" dirty="0"/>
          </a:p>
        </p:txBody>
      </p:sp>
    </p:spTree>
    <p:extLst>
      <p:ext uri="{BB962C8B-B14F-4D97-AF65-F5344CB8AC3E}">
        <p14:creationId xmlns:p14="http://schemas.microsoft.com/office/powerpoint/2010/main" val="80324650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05F78-E2B5-498B-B1DE-4A29DB974B91}"/>
              </a:ext>
            </a:extLst>
          </p:cNvPr>
          <p:cNvSpPr>
            <a:spLocks noGrp="1"/>
          </p:cNvSpPr>
          <p:nvPr>
            <p:ph type="title"/>
          </p:nvPr>
        </p:nvSpPr>
        <p:spPr>
          <a:xfrm>
            <a:off x="383457" y="70423"/>
            <a:ext cx="16518195" cy="1130300"/>
          </a:xfrm>
        </p:spPr>
        <p:txBody>
          <a:bodyPr>
            <a:normAutofit/>
          </a:bodyPr>
          <a:lstStyle/>
          <a:p>
            <a:r>
              <a:rPr lang="pt-PT" sz="5400">
                <a:solidFill>
                  <a:srgbClr val="000000"/>
                </a:solidFill>
              </a:rPr>
              <a:t>Melhoria da qualidade das perguntas de avaliação</a:t>
            </a:r>
          </a:p>
        </p:txBody>
      </p:sp>
      <p:sp>
        <p:nvSpPr>
          <p:cNvPr id="3" name="Text Placeholder 2">
            <a:extLst>
              <a:ext uri="{FF2B5EF4-FFF2-40B4-BE49-F238E27FC236}">
                <a16:creationId xmlns:a16="http://schemas.microsoft.com/office/drawing/2014/main" id="{4B4312F5-83C9-4CAC-9DE7-833B00666AD9}"/>
              </a:ext>
            </a:extLst>
          </p:cNvPr>
          <p:cNvSpPr>
            <a:spLocks noGrp="1"/>
          </p:cNvSpPr>
          <p:nvPr>
            <p:ph type="body" sz="half" idx="1"/>
          </p:nvPr>
        </p:nvSpPr>
        <p:spPr>
          <a:xfrm>
            <a:off x="1009650" y="1252767"/>
            <a:ext cx="14260830" cy="7556800"/>
          </a:xfrm>
        </p:spPr>
        <p:txBody>
          <a:bodyPr>
            <a:normAutofit fontScale="92500" lnSpcReduction="20000"/>
          </a:bodyPr>
          <a:lstStyle/>
          <a:p>
            <a:pPr marL="571500" indent="-571500">
              <a:buFont typeface="Arial" panose="020B0604020202020204" pitchFamily="34" charset="0"/>
              <a:buChar char="•"/>
            </a:pPr>
            <a:r>
              <a:rPr lang="pt-PT" b="1" dirty="0">
                <a:solidFill>
                  <a:srgbClr val="000000"/>
                </a:solidFill>
              </a:rPr>
              <a:t>Remover a subjetividade</a:t>
            </a:r>
            <a:r>
              <a:rPr lang="pt-PT" dirty="0">
                <a:solidFill>
                  <a:srgbClr val="000000"/>
                </a:solidFill>
              </a:rPr>
              <a:t> (e assim o preconceito) na medida do possível.</a:t>
            </a:r>
          </a:p>
          <a:p>
            <a:pPr marL="571500" indent="-571500">
              <a:buFont typeface="Arial" panose="020B0604020202020204" pitchFamily="34" charset="0"/>
              <a:buChar char="•"/>
            </a:pPr>
            <a:r>
              <a:rPr lang="pt-PT" b="1" dirty="0">
                <a:solidFill>
                  <a:srgbClr val="000000"/>
                </a:solidFill>
              </a:rPr>
              <a:t>Utilizar normas e indicadores acordados</a:t>
            </a:r>
            <a:r>
              <a:rPr lang="pt-PT" dirty="0">
                <a:solidFill>
                  <a:srgbClr val="000000"/>
                </a:solidFill>
              </a:rPr>
              <a:t> (Esfera e outros protocolos nacionais existentes).</a:t>
            </a:r>
          </a:p>
          <a:p>
            <a:pPr marL="571500" indent="-571500">
              <a:buFont typeface="Arial" panose="020B0604020202020204" pitchFamily="34" charset="0"/>
              <a:buChar char="•"/>
            </a:pPr>
            <a:r>
              <a:rPr lang="pt-PT" b="1" dirty="0">
                <a:solidFill>
                  <a:srgbClr val="000000"/>
                </a:solidFill>
              </a:rPr>
              <a:t>Utilizar métodos acordados</a:t>
            </a:r>
            <a:r>
              <a:rPr lang="pt-PT" dirty="0">
                <a:solidFill>
                  <a:srgbClr val="000000"/>
                </a:solidFill>
              </a:rPr>
              <a:t>, adequados às questões a abordar: saúde, WASH, segurança alimentar, nutrição, proteção, preferências comunitárias, vulnerabilidades e capacidades.</a:t>
            </a:r>
          </a:p>
          <a:p>
            <a:pPr marL="571500" indent="-571500">
              <a:buFont typeface="Arial" panose="020B0604020202020204" pitchFamily="34" charset="0"/>
              <a:buChar char="•"/>
            </a:pPr>
            <a:r>
              <a:rPr lang="pt-PT" b="1" dirty="0">
                <a:solidFill>
                  <a:srgbClr val="000000"/>
                </a:solidFill>
              </a:rPr>
              <a:t>Consolidar avaliações</a:t>
            </a:r>
            <a:r>
              <a:rPr lang="pt-PT" dirty="0">
                <a:solidFill>
                  <a:srgbClr val="000000"/>
                </a:solidFill>
              </a:rPr>
              <a:t> para evitar a “fadiga da avaliação” quando for útil (por exemplo, questionários multissetoriais coordenados).</a:t>
            </a:r>
          </a:p>
          <a:p>
            <a:pPr marL="571500" indent="-571500">
              <a:buFont typeface="Arial" panose="020B0604020202020204" pitchFamily="34" charset="0"/>
              <a:buChar char="•"/>
            </a:pPr>
            <a:r>
              <a:rPr lang="pt-PT" b="1" dirty="0">
                <a:solidFill>
                  <a:srgbClr val="000000"/>
                </a:solidFill>
              </a:rPr>
              <a:t>Utilizar vários métodos e fontes</a:t>
            </a:r>
            <a:r>
              <a:rPr lang="pt-PT" dirty="0">
                <a:solidFill>
                  <a:srgbClr val="000000"/>
                </a:solidFill>
              </a:rPr>
              <a:t> sempre que possível, para triangular as informações.</a:t>
            </a:r>
          </a:p>
          <a:p>
            <a:endParaRPr lang="pt-PT" dirty="0">
              <a:solidFill>
                <a:srgbClr val="000000"/>
              </a:solidFill>
            </a:endParaRPr>
          </a:p>
          <a:p>
            <a:endParaRPr lang="pt-PT" dirty="0">
              <a:solidFill>
                <a:srgbClr val="000000"/>
              </a:solidFill>
            </a:endParaRPr>
          </a:p>
        </p:txBody>
      </p:sp>
      <p:sp>
        <p:nvSpPr>
          <p:cNvPr id="4" name="Slide Number Placeholder 3">
            <a:extLst>
              <a:ext uri="{FF2B5EF4-FFF2-40B4-BE49-F238E27FC236}">
                <a16:creationId xmlns:a16="http://schemas.microsoft.com/office/drawing/2014/main" id="{CA76EBF3-DB73-4FD5-9CAE-481AB425C418}"/>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17</a:t>
            </a:fld>
            <a:endParaRPr lang="pt-PT"/>
          </a:p>
        </p:txBody>
      </p:sp>
    </p:spTree>
    <p:extLst>
      <p:ext uri="{BB962C8B-B14F-4D97-AF65-F5344CB8AC3E}">
        <p14:creationId xmlns:p14="http://schemas.microsoft.com/office/powerpoint/2010/main" val="217379826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p:cNvSpPr txBox="1">
            <a:spLocks noGrp="1"/>
          </p:cNvSpPr>
          <p:nvPr>
            <p:ph type="title"/>
          </p:nvPr>
        </p:nvSpPr>
        <p:spPr>
          <a:xfrm>
            <a:off x="382698" y="113683"/>
            <a:ext cx="15619301" cy="1130300"/>
          </a:xfrm>
          <a:prstGeom prst="rect">
            <a:avLst/>
          </a:prstGeom>
        </p:spPr>
        <p:txBody>
          <a:bodyPr>
            <a:normAutofit/>
          </a:bodyPr>
          <a:lstStyle/>
          <a:p>
            <a:pPr algn="l"/>
            <a:r>
              <a:rPr lang="pt-PT" dirty="0">
                <a:solidFill>
                  <a:srgbClr val="000000"/>
                </a:solidFill>
              </a:rPr>
              <a:t>Os três tipos de indicadores da Esfera</a:t>
            </a:r>
          </a:p>
        </p:txBody>
      </p:sp>
      <p:grpSp>
        <p:nvGrpSpPr>
          <p:cNvPr id="4" name="Group 3">
            <a:extLst>
              <a:ext uri="{FF2B5EF4-FFF2-40B4-BE49-F238E27FC236}">
                <a16:creationId xmlns:a16="http://schemas.microsoft.com/office/drawing/2014/main" id="{9086113E-E9E4-4A64-997F-03DE7214C5F0}"/>
              </a:ext>
            </a:extLst>
          </p:cNvPr>
          <p:cNvGrpSpPr/>
          <p:nvPr/>
        </p:nvGrpSpPr>
        <p:grpSpPr>
          <a:xfrm>
            <a:off x="868680" y="1619944"/>
            <a:ext cx="4890804" cy="6624896"/>
            <a:chOff x="868680" y="1619944"/>
            <a:chExt cx="4890804" cy="6624896"/>
          </a:xfrm>
        </p:grpSpPr>
        <p:grpSp>
          <p:nvGrpSpPr>
            <p:cNvPr id="5" name="Group 4">
              <a:extLst>
                <a:ext uri="{FF2B5EF4-FFF2-40B4-BE49-F238E27FC236}">
                  <a16:creationId xmlns:a16="http://schemas.microsoft.com/office/drawing/2014/main" id="{DC0F5BE2-0388-45D4-B8F6-8930B627D3F2}"/>
                </a:ext>
              </a:extLst>
            </p:cNvPr>
            <p:cNvGrpSpPr/>
            <p:nvPr/>
          </p:nvGrpSpPr>
          <p:grpSpPr>
            <a:xfrm>
              <a:off x="868681" y="1828602"/>
              <a:ext cx="4661254" cy="6099274"/>
              <a:chOff x="868681" y="1828602"/>
              <a:chExt cx="4661254" cy="6099274"/>
            </a:xfrm>
          </p:grpSpPr>
          <p:sp>
            <p:nvSpPr>
              <p:cNvPr id="3" name="TextBox 2">
                <a:extLst>
                  <a:ext uri="{FF2B5EF4-FFF2-40B4-BE49-F238E27FC236}">
                    <a16:creationId xmlns:a16="http://schemas.microsoft.com/office/drawing/2014/main" id="{0C875281-FB71-45F3-9CA2-AD972A0D1846}"/>
                  </a:ext>
                </a:extLst>
              </p:cNvPr>
              <p:cNvSpPr txBox="1"/>
              <p:nvPr/>
            </p:nvSpPr>
            <p:spPr>
              <a:xfrm>
                <a:off x="1504436" y="1828602"/>
                <a:ext cx="3589760"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Indicadores de processo</a:t>
                </a:r>
              </a:p>
            </p:txBody>
          </p:sp>
          <p:pic>
            <p:nvPicPr>
              <p:cNvPr id="1026" name="Picture 2" descr="Image result for checkmark clipart">
                <a:extLst>
                  <a:ext uri="{FF2B5EF4-FFF2-40B4-BE49-F238E27FC236}">
                    <a16:creationId xmlns:a16="http://schemas.microsoft.com/office/drawing/2014/main" id="{F0C7234E-2126-4967-95A6-5497FF2B81B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745206" y="3749494"/>
                <a:ext cx="3257550" cy="133369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788F7D6-DD80-4000-8471-2019B0E3CC56}"/>
                  </a:ext>
                </a:extLst>
              </p:cNvPr>
              <p:cNvSpPr txBox="1"/>
              <p:nvPr/>
            </p:nvSpPr>
            <p:spPr>
              <a:xfrm>
                <a:off x="868681" y="5363071"/>
                <a:ext cx="4661254"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defTabSz="584200" rtl="0" fontAlgn="auto" latinLnBrk="0" hangingPunct="0">
                  <a:lnSpc>
                    <a:spcPct val="100000"/>
                  </a:lnSpc>
                  <a:spcBef>
                    <a:spcPts val="0"/>
                  </a:spcBef>
                  <a:spcAft>
                    <a:spcPts val="0"/>
                  </a:spcAft>
                  <a:buClrTx/>
                  <a:buSzTx/>
                  <a:buFontTx/>
                  <a:buNone/>
                  <a:tabLst/>
                </a:pPr>
                <a:r>
                  <a:rPr lang="pt-PT" sz="4000" b="1" dirty="0">
                    <a:solidFill>
                      <a:srgbClr val="000000"/>
                    </a:solidFill>
                  </a:rPr>
                  <a:t>Fornecem critérios observáveis a serem cumpridos (sim ou não)</a:t>
                </a: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sp>
          <p:nvSpPr>
            <p:cNvPr id="10" name="Rectangle: Rounded Corners 9">
              <a:extLst>
                <a:ext uri="{FF2B5EF4-FFF2-40B4-BE49-F238E27FC236}">
                  <a16:creationId xmlns:a16="http://schemas.microsoft.com/office/drawing/2014/main" id="{DBBF1D76-3B0A-454B-BC59-2A5E02544FFC}"/>
                </a:ext>
              </a:extLst>
            </p:cNvPr>
            <p:cNvSpPr/>
            <p:nvPr/>
          </p:nvSpPr>
          <p:spPr>
            <a:xfrm>
              <a:off x="868680" y="1619944"/>
              <a:ext cx="4890804" cy="6624896"/>
            </a:xfrm>
            <a:prstGeom prst="round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2" name="Group 1">
            <a:extLst>
              <a:ext uri="{FF2B5EF4-FFF2-40B4-BE49-F238E27FC236}">
                <a16:creationId xmlns:a16="http://schemas.microsoft.com/office/drawing/2014/main" id="{4E0F38AB-92AD-45AB-B2A6-F385361F3DDD}"/>
              </a:ext>
            </a:extLst>
          </p:cNvPr>
          <p:cNvGrpSpPr/>
          <p:nvPr/>
        </p:nvGrpSpPr>
        <p:grpSpPr>
          <a:xfrm>
            <a:off x="6109388" y="1619944"/>
            <a:ext cx="4890804" cy="6624896"/>
            <a:chOff x="6109388" y="1619944"/>
            <a:chExt cx="4890804" cy="6624896"/>
          </a:xfrm>
        </p:grpSpPr>
        <p:grpSp>
          <p:nvGrpSpPr>
            <p:cNvPr id="6" name="Group 5">
              <a:extLst>
                <a:ext uri="{FF2B5EF4-FFF2-40B4-BE49-F238E27FC236}">
                  <a16:creationId xmlns:a16="http://schemas.microsoft.com/office/drawing/2014/main" id="{2A568F09-D313-440C-832D-5E568D159F52}"/>
                </a:ext>
              </a:extLst>
            </p:cNvPr>
            <p:cNvGrpSpPr/>
            <p:nvPr/>
          </p:nvGrpSpPr>
          <p:grpSpPr>
            <a:xfrm>
              <a:off x="6666760" y="1845052"/>
              <a:ext cx="4333432" cy="6336887"/>
              <a:chOff x="6529600" y="1845052"/>
              <a:chExt cx="4333432" cy="6336887"/>
            </a:xfrm>
          </p:grpSpPr>
          <p:sp>
            <p:nvSpPr>
              <p:cNvPr id="7" name="TextBox 6">
                <a:extLst>
                  <a:ext uri="{FF2B5EF4-FFF2-40B4-BE49-F238E27FC236}">
                    <a16:creationId xmlns:a16="http://schemas.microsoft.com/office/drawing/2014/main" id="{1C4514C0-1A74-4086-A1CF-9DA34D1469F2}"/>
                  </a:ext>
                </a:extLst>
              </p:cNvPr>
              <p:cNvSpPr txBox="1"/>
              <p:nvPr/>
            </p:nvSpPr>
            <p:spPr>
              <a:xfrm>
                <a:off x="6529600" y="1845052"/>
                <a:ext cx="3589760" cy="3426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Indicadores de progresso</a:t>
                </a:r>
              </a:p>
              <a:p>
                <a:pPr marL="0" marR="0" indent="0" algn="ctr" defTabSz="584200" rtl="0" fontAlgn="auto" latinLnBrk="0" hangingPunct="0">
                  <a:lnSpc>
                    <a:spcPct val="100000"/>
                  </a:lnSpc>
                  <a:spcBef>
                    <a:spcPts val="0"/>
                  </a:spcBef>
                  <a:spcAft>
                    <a:spcPts val="0"/>
                  </a:spcAft>
                  <a:buClrTx/>
                  <a:buSzTx/>
                  <a:buFontTx/>
                  <a:buNone/>
                  <a:tabLst/>
                </a:pPr>
                <a:endParaRPr lang="pt-PT" sz="4000" b="1" dirty="0">
                  <a:solidFill>
                    <a:srgbClr val="000000"/>
                  </a:solidFill>
                </a:endParaRPr>
              </a:p>
              <a:p>
                <a:pPr marL="0" marR="0" indent="0" algn="ctr" defTabSz="584200" rtl="0" fontAlgn="auto" latinLnBrk="0" hangingPunct="0">
                  <a:lnSpc>
                    <a:spcPct val="100000"/>
                  </a:lnSpc>
                  <a:spcBef>
                    <a:spcPts val="0"/>
                  </a:spcBef>
                  <a:spcAft>
                    <a:spcPts val="0"/>
                  </a:spcAft>
                  <a:buClrTx/>
                  <a:buSzTx/>
                  <a:buFontTx/>
                  <a:buNone/>
                  <a:tabLst/>
                </a:pPr>
                <a:r>
                  <a:rPr kumimoji="0" lang="pt-PT" sz="9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t>
                </a:r>
              </a:p>
            </p:txBody>
          </p:sp>
          <p:sp>
            <p:nvSpPr>
              <p:cNvPr id="12" name="TextBox 11">
                <a:extLst>
                  <a:ext uri="{FF2B5EF4-FFF2-40B4-BE49-F238E27FC236}">
                    <a16:creationId xmlns:a16="http://schemas.microsoft.com/office/drawing/2014/main" id="{D3379F8C-368F-4584-97AB-95E05C703CD5}"/>
                  </a:ext>
                </a:extLst>
              </p:cNvPr>
              <p:cNvSpPr txBox="1"/>
              <p:nvPr/>
            </p:nvSpPr>
            <p:spPr>
              <a:xfrm>
                <a:off x="6529600" y="5001581"/>
                <a:ext cx="4333432" cy="31803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Fornecem</a:t>
                </a:r>
                <a:r>
                  <a:rPr lang="pt-PT" sz="4000" b="1" dirty="0">
                    <a:solidFill>
                      <a:srgbClr val="000000"/>
                    </a:solidFill>
                  </a:rPr>
                  <a:t> unidades ou escalas, mas sem parâmetros de referência</a:t>
                </a:r>
                <a:endPar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sp>
          <p:nvSpPr>
            <p:cNvPr id="18" name="Rectangle: Rounded Corners 17">
              <a:extLst>
                <a:ext uri="{FF2B5EF4-FFF2-40B4-BE49-F238E27FC236}">
                  <a16:creationId xmlns:a16="http://schemas.microsoft.com/office/drawing/2014/main" id="{C540959A-30F4-41AE-8F06-490AA87535B7}"/>
                </a:ext>
              </a:extLst>
            </p:cNvPr>
            <p:cNvSpPr/>
            <p:nvPr/>
          </p:nvSpPr>
          <p:spPr>
            <a:xfrm>
              <a:off x="6109388" y="1619944"/>
              <a:ext cx="4890804" cy="6624896"/>
            </a:xfrm>
            <a:prstGeom prst="round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16" name="Group 15">
            <a:extLst>
              <a:ext uri="{FF2B5EF4-FFF2-40B4-BE49-F238E27FC236}">
                <a16:creationId xmlns:a16="http://schemas.microsoft.com/office/drawing/2014/main" id="{BEBB8021-94DE-411D-B5DD-76E2B719DF00}"/>
              </a:ext>
            </a:extLst>
          </p:cNvPr>
          <p:cNvGrpSpPr/>
          <p:nvPr/>
        </p:nvGrpSpPr>
        <p:grpSpPr>
          <a:xfrm>
            <a:off x="11370609" y="1619944"/>
            <a:ext cx="4890804" cy="6624896"/>
            <a:chOff x="11370609" y="1619944"/>
            <a:chExt cx="4890804" cy="6624896"/>
          </a:xfrm>
        </p:grpSpPr>
        <p:grpSp>
          <p:nvGrpSpPr>
            <p:cNvPr id="15" name="Group 14">
              <a:extLst>
                <a:ext uri="{FF2B5EF4-FFF2-40B4-BE49-F238E27FC236}">
                  <a16:creationId xmlns:a16="http://schemas.microsoft.com/office/drawing/2014/main" id="{F80393EA-AC1A-4A1F-816D-827CC730D04A}"/>
                </a:ext>
              </a:extLst>
            </p:cNvPr>
            <p:cNvGrpSpPr/>
            <p:nvPr/>
          </p:nvGrpSpPr>
          <p:grpSpPr>
            <a:xfrm>
              <a:off x="11916059" y="1811477"/>
              <a:ext cx="3765901" cy="6370459"/>
              <a:chOff x="11916059" y="1811477"/>
              <a:chExt cx="3765901" cy="6370459"/>
            </a:xfrm>
          </p:grpSpPr>
          <p:sp>
            <p:nvSpPr>
              <p:cNvPr id="8" name="TextBox 7">
                <a:extLst>
                  <a:ext uri="{FF2B5EF4-FFF2-40B4-BE49-F238E27FC236}">
                    <a16:creationId xmlns:a16="http://schemas.microsoft.com/office/drawing/2014/main" id="{637564AB-BF75-4504-A9FA-08F5E25F04E2}"/>
                  </a:ext>
                </a:extLst>
              </p:cNvPr>
              <p:cNvSpPr txBox="1"/>
              <p:nvPr/>
            </p:nvSpPr>
            <p:spPr>
              <a:xfrm>
                <a:off x="11916059" y="1811477"/>
                <a:ext cx="3589760" cy="3426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Indicadores alvo</a:t>
                </a:r>
              </a:p>
              <a:p>
                <a:pPr marL="0" marR="0" indent="0" algn="ctr" defTabSz="584200" rtl="0" fontAlgn="auto" latinLnBrk="0" hangingPunct="0">
                  <a:lnSpc>
                    <a:spcPct val="100000"/>
                  </a:lnSpc>
                  <a:spcBef>
                    <a:spcPts val="0"/>
                  </a:spcBef>
                  <a:spcAft>
                    <a:spcPts val="0"/>
                  </a:spcAft>
                  <a:buClrTx/>
                  <a:buSzTx/>
                  <a:buFontTx/>
                  <a:buNone/>
                  <a:tabLst/>
                </a:pPr>
                <a:endParaRPr lang="en-US" sz="4000" b="1" dirty="0">
                  <a:solidFill>
                    <a:srgbClr val="000000"/>
                  </a:solidFill>
                </a:endParaRPr>
              </a:p>
              <a:p>
                <a:pPr marL="0" marR="0" indent="0" algn="ctr" defTabSz="584200" rtl="0" fontAlgn="auto" latinLnBrk="0" hangingPunct="0">
                  <a:lnSpc>
                    <a:spcPct val="100000"/>
                  </a:lnSpc>
                  <a:spcBef>
                    <a:spcPts val="0"/>
                  </a:spcBef>
                  <a:spcAft>
                    <a:spcPts val="0"/>
                  </a:spcAft>
                  <a:buClrTx/>
                  <a:buSzTx/>
                  <a:buFontTx/>
                  <a:buNone/>
                  <a:tabLst/>
                </a:pPr>
                <a:r>
                  <a:rPr kumimoji="0" lang="en-US" sz="9600" b="1" i="0" u="none" strike="noStrike" cap="none" spc="0" normalizeH="0" baseline="0" dirty="0">
                    <a:ln>
                      <a:noFill/>
                    </a:ln>
                    <a:solidFill>
                      <a:srgbClr val="FF0000"/>
                    </a:solidFill>
                    <a:effectLst/>
                    <a:uFillTx/>
                    <a:latin typeface="Open Sans Regular"/>
                    <a:ea typeface="Open Sans Regular"/>
                    <a:cs typeface="Open Sans Regular"/>
                    <a:sym typeface="Open Sans Regular"/>
                  </a:rPr>
                  <a:t>#</a:t>
                </a:r>
              </a:p>
            </p:txBody>
          </p:sp>
          <p:sp>
            <p:nvSpPr>
              <p:cNvPr id="13" name="TextBox 12">
                <a:extLst>
                  <a:ext uri="{FF2B5EF4-FFF2-40B4-BE49-F238E27FC236}">
                    <a16:creationId xmlns:a16="http://schemas.microsoft.com/office/drawing/2014/main" id="{797BB52D-D31C-4FA8-8A4B-2B9ABE8F73CB}"/>
                  </a:ext>
                </a:extLst>
              </p:cNvPr>
              <p:cNvSpPr txBox="1"/>
              <p:nvPr/>
            </p:nvSpPr>
            <p:spPr>
              <a:xfrm>
                <a:off x="12092200" y="5001578"/>
                <a:ext cx="3589760" cy="31803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Fornecem parâmetros de referência específicos mensuráveis</a:t>
                </a:r>
                <a:endParaRPr kumimoji="0" lang="en-US" sz="40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grpSp>
        <p:sp>
          <p:nvSpPr>
            <p:cNvPr id="19" name="Rectangle: Rounded Corners 18">
              <a:extLst>
                <a:ext uri="{FF2B5EF4-FFF2-40B4-BE49-F238E27FC236}">
                  <a16:creationId xmlns:a16="http://schemas.microsoft.com/office/drawing/2014/main" id="{2C107681-7A09-4BCA-82F3-6542FD07F37D}"/>
                </a:ext>
              </a:extLst>
            </p:cNvPr>
            <p:cNvSpPr/>
            <p:nvPr/>
          </p:nvSpPr>
          <p:spPr>
            <a:xfrm>
              <a:off x="11370609" y="1619944"/>
              <a:ext cx="4890804" cy="6624896"/>
            </a:xfrm>
            <a:prstGeom prst="roundRect">
              <a:avLst/>
            </a:prstGeom>
            <a:noFill/>
            <a:ln w="25400" cap="flat">
              <a:solidFill>
                <a:srgbClr val="00B297"/>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22" name="Rectangle 21">
            <a:extLst>
              <a:ext uri="{FF2B5EF4-FFF2-40B4-BE49-F238E27FC236}">
                <a16:creationId xmlns:a16="http://schemas.microsoft.com/office/drawing/2014/main" id="{B02B3A84-1E5A-4093-88AD-FD22DA3AFFC1}"/>
              </a:ext>
            </a:extLst>
          </p:cNvPr>
          <p:cNvSpPr/>
          <p:nvPr/>
        </p:nvSpPr>
        <p:spPr>
          <a:xfrm>
            <a:off x="12283494" y="8573523"/>
            <a:ext cx="3575018" cy="707886"/>
          </a:xfrm>
          <a:prstGeom prst="rect">
            <a:avLst/>
          </a:prstGeom>
        </p:spPr>
        <p:txBody>
          <a:bodyPr wrap="none">
            <a:spAutoFit/>
          </a:bodyPr>
          <a:lstStyle/>
          <a:p>
            <a:r>
              <a:rPr lang="pt-PT" sz="4000" dirty="0">
                <a:solidFill>
                  <a:srgbClr val="000000"/>
                </a:solidFill>
              </a:rPr>
              <a:t>Ver a página 7</a:t>
            </a:r>
          </a:p>
        </p:txBody>
      </p:sp>
      <p:sp>
        <p:nvSpPr>
          <p:cNvPr id="23" name="Slide Number Placeholder 3">
            <a:extLst>
              <a:ext uri="{FF2B5EF4-FFF2-40B4-BE49-F238E27FC236}">
                <a16:creationId xmlns:a16="http://schemas.microsoft.com/office/drawing/2014/main" id="{034169E8-D970-4FAC-9442-66D4DC68C152}"/>
              </a:ext>
            </a:extLst>
          </p:cNvPr>
          <p:cNvSpPr>
            <a:spLocks noGrp="1"/>
          </p:cNvSpPr>
          <p:nvPr>
            <p:ph type="sldNum" sz="quarter" idx="2"/>
          </p:nvPr>
        </p:nvSpPr>
        <p:spPr>
          <a:xfrm>
            <a:off x="3390428" y="8809567"/>
            <a:ext cx="394339" cy="389915"/>
          </a:xfrm>
        </p:spPr>
        <p:txBody>
          <a:bodyPr/>
          <a:lstStyle/>
          <a:p>
            <a:fld id="{86CB4B4D-7CA3-9044-876B-883B54F8677D}" type="slidenum">
              <a:rPr lang="en-US" smtClean="0"/>
              <a:t>18</a:t>
            </a:fld>
            <a:endParaRPr lang="en-US" dirty="0"/>
          </a:p>
        </p:txBody>
      </p:sp>
    </p:spTree>
    <p:extLst>
      <p:ext uri="{BB962C8B-B14F-4D97-AF65-F5344CB8AC3E}">
        <p14:creationId xmlns:p14="http://schemas.microsoft.com/office/powerpoint/2010/main" val="213540118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0629F-58AA-41A3-85F2-B4D4601FB056}"/>
              </a:ext>
            </a:extLst>
          </p:cNvPr>
          <p:cNvSpPr>
            <a:spLocks noGrp="1"/>
          </p:cNvSpPr>
          <p:nvPr>
            <p:ph type="title"/>
          </p:nvPr>
        </p:nvSpPr>
        <p:spPr>
          <a:xfrm>
            <a:off x="406992" y="183926"/>
            <a:ext cx="15995058" cy="1130300"/>
          </a:xfrm>
        </p:spPr>
        <p:txBody>
          <a:bodyPr>
            <a:normAutofit fontScale="90000"/>
          </a:bodyPr>
          <a:lstStyle/>
          <a:p>
            <a:r>
              <a:rPr lang="en-US" dirty="0" err="1">
                <a:solidFill>
                  <a:srgbClr val="000000"/>
                </a:solidFill>
              </a:rPr>
              <a:t>Os</a:t>
            </a:r>
            <a:r>
              <a:rPr lang="en-US" dirty="0">
                <a:solidFill>
                  <a:srgbClr val="000000"/>
                </a:solidFill>
              </a:rPr>
              <a:t> </a:t>
            </a:r>
            <a:r>
              <a:rPr lang="en-US" dirty="0" err="1">
                <a:solidFill>
                  <a:srgbClr val="000000"/>
                </a:solidFill>
              </a:rPr>
              <a:t>indicadores</a:t>
            </a:r>
            <a:r>
              <a:rPr lang="en-US" dirty="0">
                <a:solidFill>
                  <a:srgbClr val="000000"/>
                </a:solidFill>
              </a:rPr>
              <a:t> da </a:t>
            </a:r>
            <a:r>
              <a:rPr lang="en-US" dirty="0" err="1">
                <a:solidFill>
                  <a:srgbClr val="000000"/>
                </a:solidFill>
              </a:rPr>
              <a:t>Esfera</a:t>
            </a:r>
            <a:r>
              <a:rPr lang="en-US" dirty="0">
                <a:solidFill>
                  <a:srgbClr val="000000"/>
                </a:solidFill>
              </a:rPr>
              <a:t> </a:t>
            </a:r>
            <a:r>
              <a:rPr lang="en-US" dirty="0" err="1">
                <a:solidFill>
                  <a:srgbClr val="000000"/>
                </a:solidFill>
              </a:rPr>
              <a:t>apoiam</a:t>
            </a:r>
            <a:r>
              <a:rPr lang="en-US" dirty="0">
                <a:solidFill>
                  <a:srgbClr val="000000"/>
                </a:solidFill>
              </a:rPr>
              <a:t> a </a:t>
            </a:r>
            <a:r>
              <a:rPr lang="en-US" dirty="0" err="1">
                <a:solidFill>
                  <a:srgbClr val="000000"/>
                </a:solidFill>
              </a:rPr>
              <a:t>análise</a:t>
            </a:r>
            <a:endParaRPr lang="en-US" dirty="0">
              <a:solidFill>
                <a:srgbClr val="000000"/>
              </a:solidFill>
            </a:endParaRPr>
          </a:p>
        </p:txBody>
      </p:sp>
      <p:sp>
        <p:nvSpPr>
          <p:cNvPr id="3" name="Text Placeholder 2">
            <a:extLst>
              <a:ext uri="{FF2B5EF4-FFF2-40B4-BE49-F238E27FC236}">
                <a16:creationId xmlns:a16="http://schemas.microsoft.com/office/drawing/2014/main" id="{8A5C4B82-EDA8-447D-8CD4-51A498F6FC1D}"/>
              </a:ext>
            </a:extLst>
          </p:cNvPr>
          <p:cNvSpPr>
            <a:spLocks noGrp="1"/>
          </p:cNvSpPr>
          <p:nvPr>
            <p:ph type="body" sz="half" idx="1"/>
          </p:nvPr>
        </p:nvSpPr>
        <p:spPr>
          <a:xfrm>
            <a:off x="672602" y="1301420"/>
            <a:ext cx="15995058" cy="7150760"/>
          </a:xfrm>
        </p:spPr>
        <p:txBody>
          <a:bodyPr>
            <a:normAutofit lnSpcReduction="10000"/>
          </a:bodyPr>
          <a:lstStyle/>
          <a:p>
            <a:r>
              <a:rPr lang="pt-PT" sz="4200" dirty="0"/>
              <a:t>Os </a:t>
            </a:r>
            <a:r>
              <a:rPr lang="pt-PT" sz="4200" b="1" dirty="0"/>
              <a:t>indicadores de processo</a:t>
            </a:r>
            <a:r>
              <a:rPr lang="pt-PT" sz="4200" dirty="0"/>
              <a:t> são utilizados para determinar se a </a:t>
            </a:r>
            <a:r>
              <a:rPr lang="pt-PT" sz="4200" b="1" dirty="0"/>
              <a:t>situação é aceitável ou não</a:t>
            </a:r>
            <a:r>
              <a:rPr lang="pt-PT" sz="4200" dirty="0"/>
              <a:t>, com base em dados observáveis.</a:t>
            </a:r>
          </a:p>
          <a:p>
            <a:r>
              <a:rPr lang="pt-PT" sz="4200" dirty="0"/>
              <a:t>Os </a:t>
            </a:r>
            <a:r>
              <a:rPr lang="pt-PT" sz="4200" b="1" dirty="0"/>
              <a:t>indicadores de progresso</a:t>
            </a:r>
            <a:r>
              <a:rPr lang="pt-PT" sz="4200" dirty="0"/>
              <a:t> estabelecem uma </a:t>
            </a:r>
            <a:r>
              <a:rPr lang="pt-PT" sz="4200" b="1" dirty="0"/>
              <a:t>escala para medir</a:t>
            </a:r>
            <a:r>
              <a:rPr lang="pt-PT" sz="4200" dirty="0"/>
              <a:t> até que ponto a norma está a ser cumprida, mas exigem que seja acordado localmente um parâmetro de referência (a menos que se assuma um objetivo de 100%).</a:t>
            </a:r>
          </a:p>
          <a:p>
            <a:r>
              <a:rPr lang="pt-PT" sz="4200" dirty="0"/>
              <a:t>Os </a:t>
            </a:r>
            <a:r>
              <a:rPr lang="pt-PT" sz="4200" b="1" dirty="0"/>
              <a:t>indicadores alvo</a:t>
            </a:r>
            <a:r>
              <a:rPr lang="pt-PT" sz="4200" dirty="0"/>
              <a:t> incluem </a:t>
            </a:r>
            <a:r>
              <a:rPr lang="pt-PT" sz="4200" dirty="0" err="1"/>
              <a:t>o(s</a:t>
            </a:r>
            <a:r>
              <a:rPr lang="pt-PT" sz="4200" dirty="0"/>
              <a:t>) </a:t>
            </a:r>
            <a:r>
              <a:rPr lang="pt-PT" sz="4200" dirty="0" err="1"/>
              <a:t>parâmetro(s</a:t>
            </a:r>
            <a:r>
              <a:rPr lang="pt-PT" sz="4200" dirty="0"/>
              <a:t>) de referência. Estes são úteis para indicar se as </a:t>
            </a:r>
            <a:r>
              <a:rPr lang="pt-PT" sz="4200" b="1" dirty="0"/>
              <a:t>normas estão a ser cumpridas, e quão perto (ou longe) uma situação está de cumprir a norma.</a:t>
            </a:r>
          </a:p>
        </p:txBody>
      </p:sp>
      <p:sp>
        <p:nvSpPr>
          <p:cNvPr id="4" name="Slide Number Placeholder 3">
            <a:extLst>
              <a:ext uri="{FF2B5EF4-FFF2-40B4-BE49-F238E27FC236}">
                <a16:creationId xmlns:a16="http://schemas.microsoft.com/office/drawing/2014/main" id="{A9204C89-872A-49E5-8DA8-C15BAB5DE86D}"/>
              </a:ext>
            </a:extLst>
          </p:cNvPr>
          <p:cNvSpPr>
            <a:spLocks noGrp="1"/>
          </p:cNvSpPr>
          <p:nvPr>
            <p:ph type="sldNum" sz="quarter" idx="2"/>
          </p:nvPr>
        </p:nvSpPr>
        <p:spPr/>
        <p:txBody>
          <a:bodyPr/>
          <a:lstStyle/>
          <a:p>
            <a:fld id="{86CB4B4D-7CA3-9044-876B-883B54F8677D}" type="slidenum">
              <a:rPr lang="en-US" smtClean="0"/>
              <a:t>19</a:t>
            </a:fld>
            <a:endParaRPr lang="en-US" dirty="0"/>
          </a:p>
        </p:txBody>
      </p:sp>
    </p:spTree>
    <p:extLst>
      <p:ext uri="{BB962C8B-B14F-4D97-AF65-F5344CB8AC3E}">
        <p14:creationId xmlns:p14="http://schemas.microsoft.com/office/powerpoint/2010/main" val="120370691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901919" y="2692366"/>
            <a:ext cx="9518732" cy="5740140"/>
          </a:xfrm>
        </p:spPr>
        <p:txBody>
          <a:bodyPr>
            <a:normAutofit fontScale="92500" lnSpcReduction="20000"/>
          </a:bodyPr>
          <a:lstStyle/>
          <a:p>
            <a:pPr lvl="0"/>
            <a:r>
              <a:rPr lang="pt-PT" dirty="0"/>
              <a:t>Explicar a importância e o foco da avaliação em diferentes fases de uma crise</a:t>
            </a:r>
          </a:p>
          <a:p>
            <a:pPr lvl="0"/>
            <a:r>
              <a:rPr lang="pt-PT" dirty="0"/>
              <a:t>Citar as orientações da Esfera para avaliações em cada fase</a:t>
            </a:r>
          </a:p>
          <a:p>
            <a:pPr lvl="0"/>
            <a:r>
              <a:rPr lang="pt-PT" dirty="0"/>
              <a:t>Converter indicadores adequados da Esfera em questões úteis de avaliação humanitária</a:t>
            </a:r>
          </a:p>
          <a:p>
            <a:r>
              <a:rPr lang="pt-PT" dirty="0"/>
              <a:t>Contribuir para a conceção de avaliações multissetoriais</a:t>
            </a:r>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a:xfrm>
            <a:off x="3359302" y="8806579"/>
            <a:ext cx="238848" cy="389915"/>
          </a:xfrm>
        </p:spPr>
        <p:txBody>
          <a:bodyPr/>
          <a:lstStyle/>
          <a:p>
            <a:fld id="{86CB4B4D-7CA3-9044-876B-883B54F8677D}" type="slidenum">
              <a:rPr lang="pt-PT" smtClean="0"/>
              <a:pPr/>
              <a:t>2</a:t>
            </a:fld>
            <a:endParaRPr lang="pt-PT"/>
          </a:p>
        </p:txBody>
      </p:sp>
      <p:sp>
        <p:nvSpPr>
          <p:cNvPr id="5" name="Title">
            <a:extLst>
              <a:ext uri="{FF2B5EF4-FFF2-40B4-BE49-F238E27FC236}">
                <a16:creationId xmlns:a16="http://schemas.microsoft.com/office/drawing/2014/main" id="{3230DA38-1F8A-4DB0-AF41-8AA26EC93862}"/>
              </a:ext>
            </a:extLst>
          </p:cNvPr>
          <p:cNvSpPr txBox="1">
            <a:spLocks noGrp="1"/>
          </p:cNvSpPr>
          <p:nvPr>
            <p:ph type="title"/>
          </p:nvPr>
        </p:nvSpPr>
        <p:spPr>
          <a:xfrm>
            <a:off x="7535917" y="947021"/>
            <a:ext cx="8110483" cy="1130300"/>
          </a:xfrm>
          <a:prstGeom prst="rect">
            <a:avLst/>
          </a:prstGeom>
        </p:spPr>
        <p:txBody>
          <a:bodyPr>
            <a:noAutofit/>
          </a:bodyPr>
          <a:lstStyle/>
          <a:p>
            <a:r>
              <a:rPr lang="pt-PT" sz="4000">
                <a:solidFill>
                  <a:srgbClr val="000000"/>
                </a:solidFill>
              </a:rPr>
              <a:t>No final desta sessão, serão capazes de:</a:t>
            </a:r>
            <a:br>
              <a:rPr lang="pt-PT" sz="4000">
                <a:solidFill>
                  <a:srgbClr val="000000"/>
                </a:solidFill>
              </a:rPr>
            </a:br>
            <a:br>
              <a:rPr lang="pt-PT" sz="4000">
                <a:solidFill>
                  <a:srgbClr val="000000"/>
                </a:solidFill>
              </a:rPr>
            </a:br>
            <a:endParaRPr lang="pt-PT" sz="4000">
              <a:solidFill>
                <a:srgbClr val="000000"/>
              </a:solidFill>
            </a:endParaRPr>
          </a:p>
        </p:txBody>
      </p:sp>
    </p:spTree>
    <p:extLst>
      <p:ext uri="{BB962C8B-B14F-4D97-AF65-F5344CB8AC3E}">
        <p14:creationId xmlns:p14="http://schemas.microsoft.com/office/powerpoint/2010/main" val="154256512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A8571-AA1B-443A-91F2-67BB17D660A7}"/>
              </a:ext>
            </a:extLst>
          </p:cNvPr>
          <p:cNvSpPr>
            <a:spLocks noGrp="1"/>
          </p:cNvSpPr>
          <p:nvPr>
            <p:ph type="title"/>
          </p:nvPr>
        </p:nvSpPr>
        <p:spPr>
          <a:xfrm>
            <a:off x="392704" y="70423"/>
            <a:ext cx="14873173" cy="1130300"/>
          </a:xfrm>
        </p:spPr>
        <p:txBody>
          <a:bodyPr>
            <a:normAutofit fontScale="90000"/>
          </a:bodyPr>
          <a:lstStyle/>
          <a:p>
            <a:r>
              <a:rPr lang="pt-PT" dirty="0">
                <a:solidFill>
                  <a:srgbClr val="000000"/>
                </a:solidFill>
              </a:rPr>
              <a:t>Transformar os indicadores em avaliações</a:t>
            </a:r>
          </a:p>
        </p:txBody>
      </p:sp>
      <p:sp>
        <p:nvSpPr>
          <p:cNvPr id="3" name="Text Placeholder 2">
            <a:extLst>
              <a:ext uri="{FF2B5EF4-FFF2-40B4-BE49-F238E27FC236}">
                <a16:creationId xmlns:a16="http://schemas.microsoft.com/office/drawing/2014/main" id="{783A99A1-D798-4DD2-8018-176D9E09A09F}"/>
              </a:ext>
            </a:extLst>
          </p:cNvPr>
          <p:cNvSpPr>
            <a:spLocks noGrp="1"/>
          </p:cNvSpPr>
          <p:nvPr>
            <p:ph type="body" sz="half" idx="1"/>
          </p:nvPr>
        </p:nvSpPr>
        <p:spPr>
          <a:xfrm>
            <a:off x="1312384" y="1673162"/>
            <a:ext cx="13953493" cy="5215317"/>
          </a:xfrm>
        </p:spPr>
        <p:txBody>
          <a:bodyPr>
            <a:normAutofit fontScale="77500" lnSpcReduction="20000"/>
          </a:bodyPr>
          <a:lstStyle/>
          <a:p>
            <a:r>
              <a:rPr lang="pt-PT" b="1" dirty="0"/>
              <a:t>Em cinco passos:</a:t>
            </a:r>
          </a:p>
          <a:p>
            <a:pPr marL="742950" indent="-742950">
              <a:buFont typeface="+mj-lt"/>
              <a:buAutoNum type="arabicPeriod"/>
            </a:pPr>
            <a:r>
              <a:rPr lang="pt-PT" dirty="0"/>
              <a:t>Descubram indicadores que se relacionem com a vossa preocupação </a:t>
            </a:r>
            <a:r>
              <a:rPr lang="pt-PT" b="1" dirty="0"/>
              <a:t>(indicador)</a:t>
            </a:r>
            <a:r>
              <a:rPr lang="pt-PT" dirty="0"/>
              <a:t>.</a:t>
            </a:r>
          </a:p>
          <a:p>
            <a:pPr marL="742950" indent="-742950">
              <a:buFont typeface="+mj-lt"/>
              <a:buAutoNum type="arabicPeriod"/>
            </a:pPr>
            <a:r>
              <a:rPr lang="pt-PT" dirty="0"/>
              <a:t>Identifiquem a quem (ou como) é que o indicador se aplica </a:t>
            </a:r>
            <a:r>
              <a:rPr lang="pt-PT" b="1" dirty="0"/>
              <a:t>(variável)</a:t>
            </a:r>
            <a:r>
              <a:rPr lang="pt-PT" dirty="0"/>
              <a:t>.</a:t>
            </a:r>
          </a:p>
          <a:p>
            <a:pPr marL="742950" indent="-742950">
              <a:buFont typeface="+mj-lt"/>
              <a:buAutoNum type="arabicPeriod"/>
            </a:pPr>
            <a:r>
              <a:rPr lang="pt-PT" dirty="0"/>
              <a:t>Transformem essa questão numa pergunta a ser colocada </a:t>
            </a:r>
            <a:r>
              <a:rPr lang="pt-PT" b="1" dirty="0"/>
              <a:t>(pergunta)</a:t>
            </a:r>
            <a:r>
              <a:rPr lang="pt-PT" dirty="0"/>
              <a:t>.</a:t>
            </a:r>
          </a:p>
          <a:p>
            <a:pPr marL="742950" indent="-742950">
              <a:buFont typeface="+mj-lt"/>
              <a:buAutoNum type="arabicPeriod"/>
            </a:pPr>
            <a:r>
              <a:rPr lang="pt-PT" dirty="0"/>
              <a:t>Definam o âmbito e formato da pergunta </a:t>
            </a:r>
            <a:r>
              <a:rPr lang="pt-PT" b="1" dirty="0"/>
              <a:t>(tipo)</a:t>
            </a:r>
            <a:r>
              <a:rPr lang="pt-PT" dirty="0"/>
              <a:t>.</a:t>
            </a:r>
          </a:p>
          <a:p>
            <a:pPr marL="742950" indent="-742950">
              <a:buFont typeface="+mj-lt"/>
              <a:buAutoNum type="arabicPeriod"/>
            </a:pPr>
            <a:r>
              <a:rPr lang="pt-PT" dirty="0"/>
              <a:t>Determinem a melhor forma de recolher as informações </a:t>
            </a:r>
            <a:r>
              <a:rPr lang="pt-PT" b="1" dirty="0"/>
              <a:t>(método)</a:t>
            </a:r>
            <a:r>
              <a:rPr lang="pt-PT" dirty="0"/>
              <a:t>.</a:t>
            </a:r>
          </a:p>
          <a:p>
            <a:endParaRPr lang="pt-PT" dirty="0"/>
          </a:p>
        </p:txBody>
      </p:sp>
      <p:sp>
        <p:nvSpPr>
          <p:cNvPr id="4" name="Slide Number Placeholder 3">
            <a:extLst>
              <a:ext uri="{FF2B5EF4-FFF2-40B4-BE49-F238E27FC236}">
                <a16:creationId xmlns:a16="http://schemas.microsoft.com/office/drawing/2014/main" id="{31B6B2D4-E414-4E7D-9AF3-7B67F25A58A2}"/>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20</a:t>
            </a:fld>
            <a:endParaRPr lang="pt-PT"/>
          </a:p>
        </p:txBody>
      </p:sp>
    </p:spTree>
    <p:extLst>
      <p:ext uri="{BB962C8B-B14F-4D97-AF65-F5344CB8AC3E}">
        <p14:creationId xmlns:p14="http://schemas.microsoft.com/office/powerpoint/2010/main" val="2962856621"/>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97070B3C-402B-43A7-8540-90E4CA6285DA}"/>
              </a:ext>
            </a:extLst>
          </p:cNvPr>
          <p:cNvGrpSpPr/>
          <p:nvPr/>
        </p:nvGrpSpPr>
        <p:grpSpPr>
          <a:xfrm>
            <a:off x="10070355" y="2192170"/>
            <a:ext cx="3332753" cy="6004560"/>
            <a:chOff x="10070355" y="2192170"/>
            <a:chExt cx="3332753" cy="6004560"/>
          </a:xfrm>
        </p:grpSpPr>
        <p:sp>
          <p:nvSpPr>
            <p:cNvPr id="10" name="Rectangle 9">
              <a:extLst>
                <a:ext uri="{FF2B5EF4-FFF2-40B4-BE49-F238E27FC236}">
                  <a16:creationId xmlns:a16="http://schemas.microsoft.com/office/drawing/2014/main" id="{9584203E-FCCA-42B7-9DCE-1EABE7839A9A}"/>
                </a:ext>
              </a:extLst>
            </p:cNvPr>
            <p:cNvSpPr/>
            <p:nvPr/>
          </p:nvSpPr>
          <p:spPr>
            <a:xfrm>
              <a:off x="10339868" y="2192170"/>
              <a:ext cx="3063240" cy="600456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Rectangle: Rounded Corners 19">
              <a:extLst>
                <a:ext uri="{FF2B5EF4-FFF2-40B4-BE49-F238E27FC236}">
                  <a16:creationId xmlns:a16="http://schemas.microsoft.com/office/drawing/2014/main" id="{7EA68809-E766-41A6-A87A-DD8119E60300}"/>
                </a:ext>
              </a:extLst>
            </p:cNvPr>
            <p:cNvSpPr/>
            <p:nvPr/>
          </p:nvSpPr>
          <p:spPr>
            <a:xfrm>
              <a:off x="10509700" y="2438771"/>
              <a:ext cx="2693096" cy="726440"/>
            </a:xfrm>
            <a:prstGeom prst="roundRect">
              <a:avLst/>
            </a:prstGeom>
            <a:solidFill>
              <a:srgbClr val="FFFFFF">
                <a:alpha val="8000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dirty="0">
                  <a:solidFill>
                    <a:srgbClr val="000000"/>
                  </a:solidFill>
                </a:rPr>
                <a:t>TIPO</a:t>
              </a:r>
              <a:endParaRPr kumimoji="0" lang="en-US" sz="36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23" name="Arrow: Right 22">
              <a:extLst>
                <a:ext uri="{FF2B5EF4-FFF2-40B4-BE49-F238E27FC236}">
                  <a16:creationId xmlns:a16="http://schemas.microsoft.com/office/drawing/2014/main" id="{C8A2F420-0AD4-4B32-B415-E0E4AA232F7E}"/>
                </a:ext>
              </a:extLst>
            </p:cNvPr>
            <p:cNvSpPr/>
            <p:nvPr/>
          </p:nvSpPr>
          <p:spPr>
            <a:xfrm>
              <a:off x="10070355" y="2192170"/>
              <a:ext cx="719143" cy="1130300"/>
            </a:xfrm>
            <a:prstGeom prst="rightArrow">
              <a:avLst/>
            </a:prstGeom>
            <a:solidFill>
              <a:srgbClr val="FFFFFF">
                <a:alpha val="6902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7" name="Rectangle 6">
            <a:extLst>
              <a:ext uri="{FF2B5EF4-FFF2-40B4-BE49-F238E27FC236}">
                <a16:creationId xmlns:a16="http://schemas.microsoft.com/office/drawing/2014/main" id="{0B84113B-4CA6-4D18-95E1-AC83B78A26C5}"/>
              </a:ext>
            </a:extLst>
          </p:cNvPr>
          <p:cNvSpPr/>
          <p:nvPr/>
        </p:nvSpPr>
        <p:spPr>
          <a:xfrm>
            <a:off x="675807" y="2192170"/>
            <a:ext cx="3063240" cy="600456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nvGrpSpPr>
          <p:cNvPr id="5" name="Group 4">
            <a:extLst>
              <a:ext uri="{FF2B5EF4-FFF2-40B4-BE49-F238E27FC236}">
                <a16:creationId xmlns:a16="http://schemas.microsoft.com/office/drawing/2014/main" id="{58398FF6-1816-488E-9F3A-A3D14710E638}"/>
              </a:ext>
            </a:extLst>
          </p:cNvPr>
          <p:cNvGrpSpPr/>
          <p:nvPr/>
        </p:nvGrpSpPr>
        <p:grpSpPr>
          <a:xfrm>
            <a:off x="3553975" y="2192170"/>
            <a:ext cx="3410705" cy="6004560"/>
            <a:chOff x="3553975" y="2192170"/>
            <a:chExt cx="3410705" cy="6004560"/>
          </a:xfrm>
        </p:grpSpPr>
        <p:sp>
          <p:nvSpPr>
            <p:cNvPr id="8" name="Rectangle 7">
              <a:extLst>
                <a:ext uri="{FF2B5EF4-FFF2-40B4-BE49-F238E27FC236}">
                  <a16:creationId xmlns:a16="http://schemas.microsoft.com/office/drawing/2014/main" id="{6B4F6423-C8FF-475D-8E91-935BA4D09A53}"/>
                </a:ext>
              </a:extLst>
            </p:cNvPr>
            <p:cNvSpPr/>
            <p:nvPr/>
          </p:nvSpPr>
          <p:spPr>
            <a:xfrm>
              <a:off x="3901440" y="2192170"/>
              <a:ext cx="3063240" cy="600456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Rectangle: Rounded Corners 17">
              <a:extLst>
                <a:ext uri="{FF2B5EF4-FFF2-40B4-BE49-F238E27FC236}">
                  <a16:creationId xmlns:a16="http://schemas.microsoft.com/office/drawing/2014/main" id="{2C90EEBA-AE90-4E70-B212-D77A68F8FC0C}"/>
                </a:ext>
              </a:extLst>
            </p:cNvPr>
            <p:cNvSpPr/>
            <p:nvPr/>
          </p:nvSpPr>
          <p:spPr>
            <a:xfrm>
              <a:off x="4072931" y="2420548"/>
              <a:ext cx="2693096" cy="726440"/>
            </a:xfrm>
            <a:prstGeom prst="roundRect">
              <a:avLst/>
            </a:prstGeom>
            <a:solidFill>
              <a:srgbClr val="FFFFFF">
                <a:alpha val="8000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3600" dirty="0" err="1">
                  <a:solidFill>
                    <a:srgbClr val="000000"/>
                  </a:solidFill>
                </a:rPr>
                <a:t>VARIÁVEL</a:t>
              </a:r>
              <a:endParaRPr kumimoji="0" lang="en-US" sz="36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3" name="Arrow: Right 2">
              <a:extLst>
                <a:ext uri="{FF2B5EF4-FFF2-40B4-BE49-F238E27FC236}">
                  <a16:creationId xmlns:a16="http://schemas.microsoft.com/office/drawing/2014/main" id="{3D29D9AF-ADA3-4B3E-9C4A-66DDA842963A}"/>
                </a:ext>
              </a:extLst>
            </p:cNvPr>
            <p:cNvSpPr/>
            <p:nvPr/>
          </p:nvSpPr>
          <p:spPr>
            <a:xfrm>
              <a:off x="3553975" y="2236841"/>
              <a:ext cx="742451" cy="1130300"/>
            </a:xfrm>
            <a:prstGeom prst="rightArrow">
              <a:avLst/>
            </a:prstGeom>
            <a:solidFill>
              <a:srgbClr val="FFFFFF">
                <a:alpha val="6902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25" name="Group 24">
            <a:extLst>
              <a:ext uri="{FF2B5EF4-FFF2-40B4-BE49-F238E27FC236}">
                <a16:creationId xmlns:a16="http://schemas.microsoft.com/office/drawing/2014/main" id="{65200BD5-EA52-4AE1-9245-0701839CE5EA}"/>
              </a:ext>
            </a:extLst>
          </p:cNvPr>
          <p:cNvGrpSpPr/>
          <p:nvPr/>
        </p:nvGrpSpPr>
        <p:grpSpPr>
          <a:xfrm>
            <a:off x="6819703" y="2192170"/>
            <a:ext cx="3360617" cy="6004560"/>
            <a:chOff x="6819703" y="2192170"/>
            <a:chExt cx="3360617" cy="6004560"/>
          </a:xfrm>
        </p:grpSpPr>
        <p:sp>
          <p:nvSpPr>
            <p:cNvPr id="9" name="Rectangle 8">
              <a:extLst>
                <a:ext uri="{FF2B5EF4-FFF2-40B4-BE49-F238E27FC236}">
                  <a16:creationId xmlns:a16="http://schemas.microsoft.com/office/drawing/2014/main" id="{2AFCCF0E-15A0-4706-B345-22D5F13195A5}"/>
                </a:ext>
              </a:extLst>
            </p:cNvPr>
            <p:cNvSpPr/>
            <p:nvPr/>
          </p:nvSpPr>
          <p:spPr>
            <a:xfrm>
              <a:off x="7117080" y="2192170"/>
              <a:ext cx="3063240" cy="600456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Rectangle: Rounded Corners 18">
              <a:extLst>
                <a:ext uri="{FF2B5EF4-FFF2-40B4-BE49-F238E27FC236}">
                  <a16:creationId xmlns:a16="http://schemas.microsoft.com/office/drawing/2014/main" id="{2739530C-774F-411C-BE23-E56EFA5C8075}"/>
                </a:ext>
              </a:extLst>
            </p:cNvPr>
            <p:cNvSpPr/>
            <p:nvPr/>
          </p:nvSpPr>
          <p:spPr>
            <a:xfrm>
              <a:off x="7323583" y="2401361"/>
              <a:ext cx="2693096" cy="726440"/>
            </a:xfrm>
            <a:prstGeom prst="roundRect">
              <a:avLst/>
            </a:prstGeom>
            <a:solidFill>
              <a:srgbClr val="FFFFFF">
                <a:alpha val="8000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err="1">
                  <a:ln>
                    <a:noFill/>
                  </a:ln>
                  <a:solidFill>
                    <a:srgbClr val="000000"/>
                  </a:solidFill>
                  <a:effectLst/>
                  <a:uFillTx/>
                  <a:latin typeface="Open Sans Regular"/>
                  <a:ea typeface="Open Sans Regular"/>
                  <a:cs typeface="Open Sans Regular"/>
                  <a:sym typeface="Open Sans Regular"/>
                </a:rPr>
                <a:t>PERGUNTA</a:t>
              </a:r>
              <a:endParaRPr kumimoji="0" lang="en-US" sz="36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22" name="Arrow: Right 21">
              <a:extLst>
                <a:ext uri="{FF2B5EF4-FFF2-40B4-BE49-F238E27FC236}">
                  <a16:creationId xmlns:a16="http://schemas.microsoft.com/office/drawing/2014/main" id="{861FA603-FE30-4FE7-99AA-E90FD95E7CF5}"/>
                </a:ext>
              </a:extLst>
            </p:cNvPr>
            <p:cNvSpPr/>
            <p:nvPr/>
          </p:nvSpPr>
          <p:spPr>
            <a:xfrm>
              <a:off x="6819703" y="2199431"/>
              <a:ext cx="719143" cy="1130300"/>
            </a:xfrm>
            <a:prstGeom prst="rightArrow">
              <a:avLst/>
            </a:prstGeom>
            <a:solidFill>
              <a:srgbClr val="FFFFFF">
                <a:alpha val="6902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grpSp>
        <p:nvGrpSpPr>
          <p:cNvPr id="27" name="Group 26">
            <a:extLst>
              <a:ext uri="{FF2B5EF4-FFF2-40B4-BE49-F238E27FC236}">
                <a16:creationId xmlns:a16="http://schemas.microsoft.com/office/drawing/2014/main" id="{849A611F-AEDB-49D5-86CD-229C204823BD}"/>
              </a:ext>
            </a:extLst>
          </p:cNvPr>
          <p:cNvGrpSpPr/>
          <p:nvPr/>
        </p:nvGrpSpPr>
        <p:grpSpPr>
          <a:xfrm>
            <a:off x="13234248" y="2192170"/>
            <a:ext cx="3376408" cy="6004560"/>
            <a:chOff x="13234248" y="2192170"/>
            <a:chExt cx="3376408" cy="6004560"/>
          </a:xfrm>
        </p:grpSpPr>
        <p:sp>
          <p:nvSpPr>
            <p:cNvPr id="11" name="Rectangle 10">
              <a:extLst>
                <a:ext uri="{FF2B5EF4-FFF2-40B4-BE49-F238E27FC236}">
                  <a16:creationId xmlns:a16="http://schemas.microsoft.com/office/drawing/2014/main" id="{B00C5167-FA4D-4469-B9C8-28315C48354D}"/>
                </a:ext>
              </a:extLst>
            </p:cNvPr>
            <p:cNvSpPr/>
            <p:nvPr/>
          </p:nvSpPr>
          <p:spPr>
            <a:xfrm>
              <a:off x="13547416" y="2192170"/>
              <a:ext cx="3063240" cy="6004560"/>
            </a:xfrm>
            <a:prstGeom prst="rect">
              <a:avLst/>
            </a:prstGeom>
            <a:solidFill>
              <a:srgbClr val="00A585"/>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Rectangle: Rounded Corners 20">
              <a:extLst>
                <a:ext uri="{FF2B5EF4-FFF2-40B4-BE49-F238E27FC236}">
                  <a16:creationId xmlns:a16="http://schemas.microsoft.com/office/drawing/2014/main" id="{7A001E04-8F2D-49DC-8768-0CE24EF505F8}"/>
                </a:ext>
              </a:extLst>
            </p:cNvPr>
            <p:cNvSpPr/>
            <p:nvPr/>
          </p:nvSpPr>
          <p:spPr>
            <a:xfrm>
              <a:off x="13738128" y="2445895"/>
              <a:ext cx="2693096" cy="726440"/>
            </a:xfrm>
            <a:prstGeom prst="roundRect">
              <a:avLst/>
            </a:prstGeom>
            <a:solidFill>
              <a:srgbClr val="FFFFFF">
                <a:alpha val="8000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err="1">
                  <a:ln>
                    <a:noFill/>
                  </a:ln>
                  <a:solidFill>
                    <a:srgbClr val="000000"/>
                  </a:solidFill>
                  <a:effectLst/>
                  <a:uFillTx/>
                  <a:latin typeface="Open Sans Regular"/>
                  <a:ea typeface="Open Sans Regular"/>
                  <a:cs typeface="Open Sans Regular"/>
                  <a:sym typeface="Open Sans Regular"/>
                </a:rPr>
                <a:t>MÉTODO</a:t>
              </a:r>
              <a:endParaRPr kumimoji="0" lang="en-US" sz="36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24" name="Arrow: Right 23">
              <a:extLst>
                <a:ext uri="{FF2B5EF4-FFF2-40B4-BE49-F238E27FC236}">
                  <a16:creationId xmlns:a16="http://schemas.microsoft.com/office/drawing/2014/main" id="{558AD530-EA2F-4ED6-94CF-12CBC8133A57}"/>
                </a:ext>
              </a:extLst>
            </p:cNvPr>
            <p:cNvSpPr/>
            <p:nvPr/>
          </p:nvSpPr>
          <p:spPr>
            <a:xfrm>
              <a:off x="13234248" y="2243965"/>
              <a:ext cx="719143" cy="1130300"/>
            </a:xfrm>
            <a:prstGeom prst="rightArrow">
              <a:avLst/>
            </a:prstGeom>
            <a:solidFill>
              <a:srgbClr val="FFFFFF">
                <a:alpha val="6902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grpSp>
      <p:sp>
        <p:nvSpPr>
          <p:cNvPr id="4" name="Slide Number Placeholder 3">
            <a:extLst>
              <a:ext uri="{FF2B5EF4-FFF2-40B4-BE49-F238E27FC236}">
                <a16:creationId xmlns:a16="http://schemas.microsoft.com/office/drawing/2014/main" id="{A5D72B27-516E-44C9-A9E1-996C6CF183CD}"/>
              </a:ext>
            </a:extLst>
          </p:cNvPr>
          <p:cNvSpPr>
            <a:spLocks noGrp="1"/>
          </p:cNvSpPr>
          <p:nvPr>
            <p:ph type="sldNum" sz="quarter" idx="2"/>
          </p:nvPr>
        </p:nvSpPr>
        <p:spPr>
          <a:xfrm>
            <a:off x="3419504" y="8809567"/>
            <a:ext cx="365263" cy="389915"/>
          </a:xfrm>
        </p:spPr>
        <p:txBody>
          <a:bodyPr/>
          <a:lstStyle/>
          <a:p>
            <a:fld id="{86CB4B4D-7CA3-9044-876B-883B54F8677D}" type="slidenum">
              <a:rPr lang="en-US" smtClean="0"/>
              <a:t>21</a:t>
            </a:fld>
            <a:endParaRPr lang="en-US" dirty="0"/>
          </a:p>
        </p:txBody>
      </p:sp>
      <p:sp>
        <p:nvSpPr>
          <p:cNvPr id="6" name="Title 5">
            <a:extLst>
              <a:ext uri="{FF2B5EF4-FFF2-40B4-BE49-F238E27FC236}">
                <a16:creationId xmlns:a16="http://schemas.microsoft.com/office/drawing/2014/main" id="{D9549CA6-E329-462F-BF63-04CBC0172E82}"/>
              </a:ext>
            </a:extLst>
          </p:cNvPr>
          <p:cNvSpPr>
            <a:spLocks noGrp="1"/>
          </p:cNvSpPr>
          <p:nvPr>
            <p:ph type="title"/>
          </p:nvPr>
        </p:nvSpPr>
        <p:spPr/>
        <p:txBody>
          <a:bodyPr>
            <a:normAutofit fontScale="90000"/>
          </a:bodyPr>
          <a:lstStyle/>
          <a:p>
            <a:r>
              <a:rPr lang="en-US" dirty="0" err="1">
                <a:solidFill>
                  <a:srgbClr val="000000"/>
                </a:solidFill>
              </a:rPr>
              <a:t>Exemplo</a:t>
            </a:r>
            <a:r>
              <a:rPr lang="en-US" dirty="0">
                <a:solidFill>
                  <a:srgbClr val="000000"/>
                </a:solidFill>
              </a:rPr>
              <a:t>: de </a:t>
            </a:r>
            <a:r>
              <a:rPr lang="en-US" dirty="0" err="1">
                <a:solidFill>
                  <a:srgbClr val="000000"/>
                </a:solidFill>
              </a:rPr>
              <a:t>indicador</a:t>
            </a:r>
            <a:r>
              <a:rPr lang="en-US" dirty="0">
                <a:solidFill>
                  <a:srgbClr val="000000"/>
                </a:solidFill>
              </a:rPr>
              <a:t> para </a:t>
            </a:r>
            <a:r>
              <a:rPr lang="en-US" dirty="0" err="1">
                <a:solidFill>
                  <a:srgbClr val="000000"/>
                </a:solidFill>
              </a:rPr>
              <a:t>avaliação</a:t>
            </a:r>
            <a:endParaRPr lang="en-US" dirty="0">
              <a:solidFill>
                <a:srgbClr val="000000"/>
              </a:solidFill>
            </a:endParaRPr>
          </a:p>
        </p:txBody>
      </p:sp>
      <p:sp>
        <p:nvSpPr>
          <p:cNvPr id="12" name="TextBox 11">
            <a:extLst>
              <a:ext uri="{FF2B5EF4-FFF2-40B4-BE49-F238E27FC236}">
                <a16:creationId xmlns:a16="http://schemas.microsoft.com/office/drawing/2014/main" id="{B6A2E76F-FD48-42E7-8760-16D30564F6C2}"/>
              </a:ext>
            </a:extLst>
          </p:cNvPr>
          <p:cNvSpPr txBox="1"/>
          <p:nvPr/>
        </p:nvSpPr>
        <p:spPr>
          <a:xfrm>
            <a:off x="11729191" y="2020004"/>
            <a:ext cx="102657"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TextBox 12">
            <a:extLst>
              <a:ext uri="{FF2B5EF4-FFF2-40B4-BE49-F238E27FC236}">
                <a16:creationId xmlns:a16="http://schemas.microsoft.com/office/drawing/2014/main" id="{CF97804A-7966-4153-9780-AB6587D43E52}"/>
              </a:ext>
            </a:extLst>
          </p:cNvPr>
          <p:cNvSpPr txBox="1"/>
          <p:nvPr/>
        </p:nvSpPr>
        <p:spPr>
          <a:xfrm>
            <a:off x="1049423" y="4065936"/>
            <a:ext cx="2316008" cy="22570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err="1">
                <a:ln>
                  <a:noFill/>
                </a:ln>
                <a:solidFill>
                  <a:schemeClr val="bg1"/>
                </a:solidFill>
                <a:effectLst/>
                <a:uFillTx/>
                <a:latin typeface="Open Sans Regular"/>
                <a:ea typeface="Open Sans Regular"/>
                <a:cs typeface="Open Sans Regular"/>
                <a:sym typeface="Open Sans Regular"/>
              </a:rPr>
              <a:t>Pelo</a:t>
            </a:r>
            <a:r>
              <a:rPr kumimoji="0" lang="en-US" sz="2800" b="1" i="0" u="none" strike="noStrike" cap="none" spc="0" normalizeH="0" baseline="0">
                <a:ln>
                  <a:noFill/>
                </a:ln>
                <a:solidFill>
                  <a:schemeClr val="bg1"/>
                </a:solidFill>
                <a:effectLst/>
                <a:uFillTx/>
                <a:latin typeface="Open Sans Regular"/>
                <a:ea typeface="Open Sans Regular"/>
                <a:cs typeface="Open Sans Regular"/>
                <a:sym typeface="Open Sans Regular"/>
              </a:rPr>
              <a:t> menos</a:t>
            </a:r>
            <a:r>
              <a:rPr lang="en-US" sz="2800" b="1">
                <a:solidFill>
                  <a:schemeClr val="bg1"/>
                </a:solidFill>
              </a:rPr>
              <a:t> </a:t>
            </a:r>
            <a:r>
              <a:rPr kumimoji="0" lang="en-US" sz="2800" b="1" i="0" u="none" strike="noStrike" cap="none" spc="0" normalizeH="0" baseline="0">
                <a:ln>
                  <a:noFill/>
                </a:ln>
                <a:solidFill>
                  <a:schemeClr val="bg1"/>
                </a:solidFill>
                <a:effectLst/>
                <a:uFillTx/>
                <a:latin typeface="Open Sans Regular"/>
                <a:ea typeface="Open Sans Regular"/>
                <a:cs typeface="Open Sans Regular"/>
                <a:sym typeface="Open Sans Regular"/>
              </a:rPr>
              <a:t>3,5 m</a:t>
            </a:r>
            <a:r>
              <a:rPr kumimoji="0" lang="en-US" sz="2800" b="1" i="0" u="none" strike="noStrike" cap="none" spc="0" normalizeH="0" baseline="30000">
                <a:ln>
                  <a:noFill/>
                </a:ln>
                <a:solidFill>
                  <a:schemeClr val="bg1"/>
                </a:solidFill>
                <a:effectLst/>
                <a:uFillTx/>
                <a:latin typeface="Open Sans Regular"/>
                <a:ea typeface="Open Sans Regular"/>
                <a:cs typeface="Open Sans Regular"/>
                <a:sym typeface="Open Sans Regular"/>
              </a:rPr>
              <a:t>2</a:t>
            </a:r>
            <a:r>
              <a:rPr kumimoji="0" lang="en-US" sz="2800" b="1" i="0" u="none" strike="noStrike" cap="none" spc="0" normalizeH="0" baseline="0">
                <a:ln>
                  <a:noFill/>
                </a:ln>
                <a:solidFill>
                  <a:schemeClr val="bg1"/>
                </a:solidFill>
                <a:effectLst/>
                <a:uFillTx/>
                <a:latin typeface="Open Sans Regular"/>
                <a:ea typeface="Open Sans Regular"/>
                <a:cs typeface="Open Sans Regular"/>
                <a:sym typeface="Open Sans Regular"/>
              </a:rPr>
              <a:t> de espaço habitacional por pessoa</a:t>
            </a:r>
            <a:endPar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14" name="TextBox 13">
            <a:extLst>
              <a:ext uri="{FF2B5EF4-FFF2-40B4-BE49-F238E27FC236}">
                <a16:creationId xmlns:a16="http://schemas.microsoft.com/office/drawing/2014/main" id="{A1D9405B-1CA9-4537-A6F7-260547226CCF}"/>
              </a:ext>
            </a:extLst>
          </p:cNvPr>
          <p:cNvSpPr txBox="1"/>
          <p:nvPr/>
        </p:nvSpPr>
        <p:spPr>
          <a:xfrm>
            <a:off x="3998467" y="3211824"/>
            <a:ext cx="2842024" cy="48423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800" b="1" dirty="0" err="1">
                <a:solidFill>
                  <a:schemeClr val="bg1"/>
                </a:solidFill>
              </a:rPr>
              <a:t>Pessoas</a:t>
            </a:r>
            <a:r>
              <a:rPr lang="en-US" sz="2800" b="1">
                <a:solidFill>
                  <a:schemeClr val="bg1"/>
                </a:solidFill>
              </a:rPr>
              <a:t> em campos provisórios</a:t>
            </a:r>
            <a:endParaRPr lang="en-US" sz="2800" b="1" dirty="0">
              <a:solidFill>
                <a:schemeClr val="bg1"/>
              </a:solidFill>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lang="pt-PT" sz="2800" b="1">
                <a:solidFill>
                  <a:schemeClr val="bg1"/>
                </a:solidFill>
              </a:rPr>
              <a:t>Pessoas </a:t>
            </a:r>
            <a:r>
              <a:rPr lang="pt-PT" sz="2800" b="1" dirty="0">
                <a:solidFill>
                  <a:schemeClr val="bg1"/>
                </a:solidFill>
              </a:rPr>
              <a:t>que permanecem em abrigos danificados</a:t>
            </a:r>
            <a:endParaRPr lang="en-US" sz="2800" b="1" dirty="0">
              <a:solidFill>
                <a:schemeClr val="bg1"/>
              </a:solidFill>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r>
              <a:rPr lang="pt-PT" sz="2800" b="1">
                <a:solidFill>
                  <a:schemeClr val="bg1"/>
                </a:solidFill>
              </a:rPr>
              <a:t>Pessoas </a:t>
            </a:r>
            <a:r>
              <a:rPr lang="pt-PT" sz="2800" b="1" dirty="0">
                <a:solidFill>
                  <a:schemeClr val="bg1"/>
                </a:solidFill>
              </a:rPr>
              <a:t>em abrigos públicos</a:t>
            </a:r>
            <a:endPar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15" name="TextBox 14">
            <a:extLst>
              <a:ext uri="{FF2B5EF4-FFF2-40B4-BE49-F238E27FC236}">
                <a16:creationId xmlns:a16="http://schemas.microsoft.com/office/drawing/2014/main" id="{B9EABF1D-405C-4456-8C55-2972BE8AE881}"/>
              </a:ext>
            </a:extLst>
          </p:cNvPr>
          <p:cNvSpPr txBox="1"/>
          <p:nvPr/>
        </p:nvSpPr>
        <p:spPr>
          <a:xfrm>
            <a:off x="7132320" y="3283640"/>
            <a:ext cx="3063240" cy="48423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pt-PT" sz="2800" b="1" dirty="0">
                <a:solidFill>
                  <a:schemeClr val="bg1"/>
                </a:solidFill>
              </a:rPr>
              <a:t>Quantas pessoas estão a viver neste espaço (tenda, </a:t>
            </a:r>
            <a:r>
              <a:rPr lang="pt-PT" sz="2800" b="1" dirty="0" err="1">
                <a:solidFill>
                  <a:schemeClr val="bg1"/>
                </a:solidFill>
              </a:rPr>
              <a:t>sala/quarto</a:t>
            </a:r>
            <a:r>
              <a:rPr lang="pt-PT" sz="2800" b="1" dirty="0">
                <a:solidFill>
                  <a:schemeClr val="bg1"/>
                </a:solidFill>
              </a:rPr>
              <a:t>, ginásio)?</a:t>
            </a:r>
            <a:endParaRPr lang="en-US" sz="2800" b="1" dirty="0">
              <a:solidFill>
                <a:schemeClr val="bg1"/>
              </a:solidFill>
            </a:endParaRPr>
          </a:p>
          <a:p>
            <a:endParaRPr lang="en-US" sz="2800" b="1" dirty="0">
              <a:solidFill>
                <a:schemeClr val="bg1"/>
              </a:solidFill>
            </a:endParaRPr>
          </a:p>
          <a:p>
            <a:pPr marL="0" marR="0" indent="0" algn="ctr" defTabSz="584200" rtl="0" fontAlgn="auto" latinLnBrk="0" hangingPunct="0">
              <a:lnSpc>
                <a:spcPct val="100000"/>
              </a:lnSpc>
              <a:spcBef>
                <a:spcPts val="0"/>
              </a:spcBef>
              <a:spcAft>
                <a:spcPts val="0"/>
              </a:spcAft>
              <a:buClrTx/>
              <a:buSzTx/>
              <a:buFontTx/>
              <a:buNone/>
              <a:tabLst/>
            </a:pPr>
            <a:r>
              <a:rPr lang="pt-PT" sz="2800" b="1" dirty="0">
                <a:solidFill>
                  <a:schemeClr val="bg1"/>
                </a:solidFill>
              </a:rPr>
              <a:t>Por quanto tempo vão ficar aqui?</a:t>
            </a:r>
            <a:endParaRPr lang="en-US" sz="2800" b="1" dirty="0">
              <a:solidFill>
                <a:schemeClr val="bg1"/>
              </a:solidFill>
            </a:endParaRPr>
          </a:p>
          <a:p>
            <a:pPr marL="0" marR="0" indent="0" algn="ctr" defTabSz="584200" rtl="0" fontAlgn="auto" latinLnBrk="0" hangingPunct="0">
              <a:lnSpc>
                <a:spcPct val="100000"/>
              </a:lnSpc>
              <a:spcBef>
                <a:spcPts val="0"/>
              </a:spcBef>
              <a:spcAft>
                <a:spcPts val="0"/>
              </a:spcAft>
              <a:buClrTx/>
              <a:buSzTx/>
              <a:buFontTx/>
              <a:buNone/>
              <a:tabLst/>
            </a:pPr>
            <a:endParaRPr kumimoji="0" lang="en-US" sz="2800" b="1" i="0" u="none" strike="noStrike" cap="none" spc="0" normalizeH="0" baseline="0" dirty="0">
              <a:ln>
                <a:noFill/>
              </a:ln>
              <a:solidFill>
                <a:schemeClr val="bg1"/>
              </a:solidFill>
              <a:effectLst/>
              <a:uFillTx/>
              <a:latin typeface="Open Sans Regular"/>
              <a:ea typeface="Open Sans Regular"/>
              <a:cs typeface="Open Sans Regular"/>
              <a:sym typeface="Open Sans Regular"/>
            </a:endParaRPr>
          </a:p>
        </p:txBody>
      </p:sp>
      <p:sp>
        <p:nvSpPr>
          <p:cNvPr id="16" name="TextBox 15">
            <a:extLst>
              <a:ext uri="{FF2B5EF4-FFF2-40B4-BE49-F238E27FC236}">
                <a16:creationId xmlns:a16="http://schemas.microsoft.com/office/drawing/2014/main" id="{47B6E16F-A9F7-4C29-8B39-F5FE46E5839C}"/>
              </a:ext>
            </a:extLst>
          </p:cNvPr>
          <p:cNvSpPr txBox="1"/>
          <p:nvPr/>
        </p:nvSpPr>
        <p:spPr>
          <a:xfrm>
            <a:off x="10324628" y="3227394"/>
            <a:ext cx="3063240" cy="48423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800" b="1" dirty="0" err="1">
                <a:solidFill>
                  <a:schemeClr val="bg1"/>
                </a:solidFill>
              </a:rPr>
              <a:t>Escolha</a:t>
            </a:r>
            <a:r>
              <a:rPr lang="en-US" sz="2800" b="1">
                <a:solidFill>
                  <a:schemeClr val="bg1"/>
                </a:solidFill>
              </a:rPr>
              <a:t> múltipla/uma resposta:</a:t>
            </a:r>
            <a:endParaRPr lang="en-US" sz="2800" b="1" dirty="0">
              <a:solidFill>
                <a:schemeClr val="bg1"/>
              </a:solidFill>
            </a:endParaRP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800" b="1">
                <a:solidFill>
                  <a:schemeClr val="bg1"/>
                </a:solidFill>
              </a:rPr>
              <a:t>&lt;3,5 m</a:t>
            </a:r>
            <a:r>
              <a:rPr lang="en-US" sz="2800" b="1" baseline="30000">
                <a:solidFill>
                  <a:schemeClr val="bg1"/>
                </a:solidFill>
              </a:rPr>
              <a:t>2 </a:t>
            </a:r>
            <a:endParaRPr lang="en-US" sz="2800" b="1" baseline="30000" dirty="0">
              <a:solidFill>
                <a:schemeClr val="bg1"/>
              </a:solidFill>
            </a:endParaRP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800" b="1">
                <a:solidFill>
                  <a:schemeClr val="bg1"/>
                </a:solidFill>
              </a:rPr>
              <a:t>3,5–4,5 m</a:t>
            </a:r>
            <a:r>
              <a:rPr lang="en-US" sz="2800" b="1" baseline="30000">
                <a:solidFill>
                  <a:schemeClr val="bg1"/>
                </a:solidFill>
              </a:rPr>
              <a:t>2</a:t>
            </a:r>
            <a:endParaRPr lang="en-US" sz="2800" b="1" baseline="30000" dirty="0">
              <a:solidFill>
                <a:schemeClr val="bg1"/>
              </a:solidFill>
            </a:endParaRPr>
          </a:p>
          <a:p>
            <a:pPr marL="457200" marR="0" indent="-457200" algn="ctr"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sz="2800" b="1">
                <a:solidFill>
                  <a:schemeClr val="bg1"/>
                </a:solidFill>
              </a:rPr>
              <a:t>&gt;4,5m</a:t>
            </a:r>
            <a:r>
              <a:rPr lang="en-US" sz="2800" b="1" baseline="30000">
                <a:solidFill>
                  <a:schemeClr val="bg1"/>
                </a:solidFill>
              </a:rPr>
              <a:t>2</a:t>
            </a:r>
            <a:endParaRPr lang="en-US" sz="2800" b="1" baseline="30000" dirty="0">
              <a:solidFill>
                <a:schemeClr val="bg1"/>
              </a:solidFill>
            </a:endParaRPr>
          </a:p>
          <a:p>
            <a:pPr marR="0" algn="ctr" defTabSz="584200" rtl="0" fontAlgn="auto" latinLnBrk="0" hangingPunct="0">
              <a:lnSpc>
                <a:spcPct val="100000"/>
              </a:lnSpc>
              <a:spcBef>
                <a:spcPts val="0"/>
              </a:spcBef>
              <a:spcAft>
                <a:spcPts val="0"/>
              </a:spcAft>
              <a:buClrTx/>
              <a:buSzTx/>
              <a:tabLst/>
            </a:pPr>
            <a:endParaRPr lang="en-US" sz="2800" b="1" dirty="0">
              <a:solidFill>
                <a:schemeClr val="bg1"/>
              </a:solidFill>
            </a:endParaRPr>
          </a:p>
          <a:p>
            <a:pPr marL="457200" indent="-457200">
              <a:buFont typeface="Arial" panose="020B0604020202020204" pitchFamily="34" charset="0"/>
              <a:buChar char="•"/>
            </a:pPr>
            <a:r>
              <a:rPr lang="en-US" sz="2800" b="1">
                <a:solidFill>
                  <a:schemeClr val="bg1"/>
                </a:solidFill>
              </a:rPr>
              <a:t>&lt;1 semana</a:t>
            </a:r>
            <a:endParaRPr lang="en-US" sz="2800" b="1" dirty="0">
              <a:solidFill>
                <a:schemeClr val="bg1"/>
              </a:solidFill>
            </a:endParaRPr>
          </a:p>
          <a:p>
            <a:pPr marL="457200" indent="-457200">
              <a:buFont typeface="Arial" panose="020B0604020202020204" pitchFamily="34" charset="0"/>
              <a:buChar char="•"/>
            </a:pPr>
            <a:r>
              <a:rPr lang="en-US" sz="2800" b="1">
                <a:solidFill>
                  <a:schemeClr val="bg1"/>
                </a:solidFill>
              </a:rPr>
              <a:t>1–8 semanas</a:t>
            </a:r>
            <a:endParaRPr lang="en-US" sz="2800" b="1" dirty="0">
              <a:solidFill>
                <a:schemeClr val="bg1"/>
              </a:solidFill>
            </a:endParaRPr>
          </a:p>
          <a:p>
            <a:pPr marL="457200" indent="-457200">
              <a:buFont typeface="Arial" panose="020B0604020202020204" pitchFamily="34" charset="0"/>
              <a:buChar char="•"/>
            </a:pPr>
            <a:r>
              <a:rPr lang="en-US" sz="2800" b="1">
                <a:solidFill>
                  <a:schemeClr val="bg1"/>
                </a:solidFill>
              </a:rPr>
              <a:t>&gt;8 semanas</a:t>
            </a:r>
            <a:endParaRPr lang="en-US" sz="2800" b="1" dirty="0">
              <a:solidFill>
                <a:schemeClr val="bg1"/>
              </a:solidFill>
            </a:endParaRPr>
          </a:p>
          <a:p>
            <a:pPr marL="457200" indent="-457200">
              <a:buFont typeface="Arial" panose="020B0604020202020204" pitchFamily="34" charset="0"/>
              <a:buChar char="•"/>
            </a:pPr>
            <a:r>
              <a:rPr lang="en-US" sz="2800" b="1">
                <a:solidFill>
                  <a:schemeClr val="bg1"/>
                </a:solidFill>
              </a:rPr>
              <a:t>Não sei</a:t>
            </a:r>
            <a:endParaRPr lang="en-US" sz="2800" b="1" dirty="0">
              <a:solidFill>
                <a:schemeClr val="bg1"/>
              </a:solidFill>
            </a:endParaRPr>
          </a:p>
        </p:txBody>
      </p:sp>
      <p:sp>
        <p:nvSpPr>
          <p:cNvPr id="17" name="TextBox 16">
            <a:extLst>
              <a:ext uri="{FF2B5EF4-FFF2-40B4-BE49-F238E27FC236}">
                <a16:creationId xmlns:a16="http://schemas.microsoft.com/office/drawing/2014/main" id="{7A55A3B0-0780-4394-90B1-A67CFCCFC513}"/>
              </a:ext>
            </a:extLst>
          </p:cNvPr>
          <p:cNvSpPr txBox="1"/>
          <p:nvPr/>
        </p:nvSpPr>
        <p:spPr>
          <a:xfrm>
            <a:off x="13683870" y="3427268"/>
            <a:ext cx="2790331" cy="44114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sz="2800" b="1" dirty="0" err="1">
                <a:solidFill>
                  <a:schemeClr val="bg1"/>
                </a:solidFill>
              </a:rPr>
              <a:t>Entrevista</a:t>
            </a:r>
            <a:r>
              <a:rPr lang="en-US" sz="2800" b="1" dirty="0">
                <a:solidFill>
                  <a:schemeClr val="bg1"/>
                </a:solidFill>
              </a:rPr>
              <a:t> </a:t>
            </a:r>
            <a:r>
              <a:rPr lang="en-US" sz="2800" b="1" dirty="0" err="1">
                <a:solidFill>
                  <a:schemeClr val="bg1"/>
                </a:solidFill>
              </a:rPr>
              <a:t>presencial</a:t>
            </a:r>
            <a:r>
              <a:rPr lang="en-US" sz="2800" b="1" dirty="0">
                <a:solidFill>
                  <a:schemeClr val="bg1"/>
                </a:solidFill>
              </a:rPr>
              <a:t> com o </a:t>
            </a:r>
            <a:r>
              <a:rPr lang="en-US" sz="2800" b="1" dirty="0" err="1">
                <a:solidFill>
                  <a:schemeClr val="bg1"/>
                </a:solidFill>
              </a:rPr>
              <a:t>agregado</a:t>
            </a:r>
            <a:r>
              <a:rPr lang="en-US" sz="2800" b="1" dirty="0">
                <a:solidFill>
                  <a:schemeClr val="bg1"/>
                </a:solidFill>
              </a:rPr>
              <a:t> familiar</a:t>
            </a:r>
          </a:p>
          <a:p>
            <a:pPr marL="0" marR="0" indent="0" algn="ctr" defTabSz="584200" rtl="0" fontAlgn="auto" latinLnBrk="0" hangingPunct="0">
              <a:lnSpc>
                <a:spcPct val="100000"/>
              </a:lnSpc>
              <a:spcBef>
                <a:spcPts val="0"/>
              </a:spcBef>
              <a:spcAft>
                <a:spcPts val="0"/>
              </a:spcAft>
              <a:buClrTx/>
              <a:buSzTx/>
              <a:buFontTx/>
              <a:buNone/>
              <a:tabLst/>
            </a:pPr>
            <a:endParaRPr lang="en-US" sz="2800" b="1" dirty="0">
              <a:solidFill>
                <a:schemeClr val="bg1"/>
              </a:solidFill>
            </a:endParaRPr>
          </a:p>
          <a:p>
            <a:pPr marL="0" marR="0" indent="0" algn="ctr" defTabSz="584200" rtl="0" fontAlgn="auto" latinLnBrk="0" hangingPunct="0">
              <a:lnSpc>
                <a:spcPct val="100000"/>
              </a:lnSpc>
              <a:spcBef>
                <a:spcPts val="0"/>
              </a:spcBef>
              <a:spcAft>
                <a:spcPts val="0"/>
              </a:spcAft>
              <a:buClrTx/>
              <a:buSzTx/>
              <a:buFontTx/>
              <a:buNone/>
              <a:tabLst/>
            </a:pPr>
            <a:r>
              <a:rPr lang="en-US" sz="2800" b="1" dirty="0">
                <a:solidFill>
                  <a:schemeClr val="bg1"/>
                </a:solidFill>
              </a:rPr>
              <a:t>e</a:t>
            </a:r>
          </a:p>
          <a:p>
            <a:pPr marL="0" marR="0" indent="0" algn="ctr" defTabSz="584200" rtl="0" fontAlgn="auto" latinLnBrk="0" hangingPunct="0">
              <a:lnSpc>
                <a:spcPct val="100000"/>
              </a:lnSpc>
              <a:spcBef>
                <a:spcPts val="0"/>
              </a:spcBef>
              <a:spcAft>
                <a:spcPts val="0"/>
              </a:spcAft>
              <a:buClrTx/>
              <a:buSzTx/>
              <a:buFontTx/>
              <a:buNone/>
              <a:tabLst/>
            </a:pPr>
            <a:endParaRPr lang="en-US" sz="2800" b="1" dirty="0">
              <a:solidFill>
                <a:schemeClr val="bg1"/>
              </a:solidFill>
            </a:endParaRPr>
          </a:p>
          <a:p>
            <a:pPr marL="0" marR="0" indent="0" algn="ctr" defTabSz="584200" rtl="0" fontAlgn="auto" latinLnBrk="0" hangingPunct="0">
              <a:lnSpc>
                <a:spcPct val="100000"/>
              </a:lnSpc>
              <a:spcBef>
                <a:spcPts val="0"/>
              </a:spcBef>
              <a:spcAft>
                <a:spcPts val="0"/>
              </a:spcAft>
              <a:buClrTx/>
              <a:buSzTx/>
              <a:buFontTx/>
              <a:buNone/>
              <a:tabLst/>
            </a:pPr>
            <a:r>
              <a:rPr lang="en-US" sz="2800" b="1" dirty="0" err="1">
                <a:solidFill>
                  <a:schemeClr val="bg1"/>
                </a:solidFill>
              </a:rPr>
              <a:t>Medição</a:t>
            </a:r>
            <a:r>
              <a:rPr lang="en-US" sz="2800" b="1" dirty="0">
                <a:solidFill>
                  <a:schemeClr val="bg1"/>
                </a:solidFill>
              </a:rPr>
              <a:t> / </a:t>
            </a:r>
            <a:r>
              <a:rPr lang="en-US" sz="2800" b="1" dirty="0" err="1">
                <a:solidFill>
                  <a:schemeClr val="bg1"/>
                </a:solidFill>
              </a:rPr>
              <a:t>observação</a:t>
            </a:r>
            <a:r>
              <a:rPr lang="en-US" sz="2800" b="1" dirty="0">
                <a:solidFill>
                  <a:schemeClr val="bg1"/>
                </a:solidFill>
              </a:rPr>
              <a:t> </a:t>
            </a:r>
            <a:r>
              <a:rPr lang="en-US" sz="2800" b="1" dirty="0" err="1">
                <a:solidFill>
                  <a:schemeClr val="bg1"/>
                </a:solidFill>
              </a:rPr>
              <a:t>direta</a:t>
            </a:r>
            <a:endParaRPr lang="en-US" sz="2800" b="1" dirty="0">
              <a:solidFill>
                <a:schemeClr val="bg1"/>
              </a:solidFill>
            </a:endParaRPr>
          </a:p>
        </p:txBody>
      </p:sp>
      <p:sp>
        <p:nvSpPr>
          <p:cNvPr id="2" name="Rectangle: Rounded Corners 1">
            <a:extLst>
              <a:ext uri="{FF2B5EF4-FFF2-40B4-BE49-F238E27FC236}">
                <a16:creationId xmlns:a16="http://schemas.microsoft.com/office/drawing/2014/main" id="{6295319E-26B2-460F-89E9-C3FD48F46781}"/>
              </a:ext>
            </a:extLst>
          </p:cNvPr>
          <p:cNvSpPr/>
          <p:nvPr/>
        </p:nvSpPr>
        <p:spPr>
          <a:xfrm>
            <a:off x="860879" y="2420548"/>
            <a:ext cx="2693096" cy="726440"/>
          </a:xfrm>
          <a:prstGeom prst="roundRect">
            <a:avLst/>
          </a:prstGeom>
          <a:solidFill>
            <a:srgbClr val="FFFFFF">
              <a:alpha val="80000"/>
            </a:srgbClr>
          </a:solidFill>
          <a:ln w="25400" cap="flat">
            <a:solidFill>
              <a:schemeClr val="accent1"/>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err="1">
                <a:ln>
                  <a:noFill/>
                </a:ln>
                <a:solidFill>
                  <a:srgbClr val="000000"/>
                </a:solidFill>
                <a:effectLst/>
                <a:uFillTx/>
                <a:latin typeface="Open Sans Regular"/>
                <a:ea typeface="Open Sans Regular"/>
                <a:cs typeface="Open Sans Regular"/>
                <a:sym typeface="Open Sans Regular"/>
              </a:rPr>
              <a:t>INDICADOR</a:t>
            </a:r>
            <a:endParaRPr kumimoji="0" lang="en-US" sz="3600" b="0"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35233818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87096-018C-4E93-A3D2-6327BEA0DE76}"/>
              </a:ext>
            </a:extLst>
          </p:cNvPr>
          <p:cNvSpPr>
            <a:spLocks noGrp="1"/>
          </p:cNvSpPr>
          <p:nvPr>
            <p:ph type="title"/>
          </p:nvPr>
        </p:nvSpPr>
        <p:spPr/>
        <p:txBody>
          <a:bodyPr>
            <a:normAutofit fontScale="90000"/>
          </a:bodyPr>
          <a:lstStyle/>
          <a:p>
            <a:r>
              <a:rPr lang="en-US" dirty="0" err="1">
                <a:solidFill>
                  <a:srgbClr val="000000"/>
                </a:solidFill>
              </a:rPr>
              <a:t>Exercício</a:t>
            </a:r>
            <a:r>
              <a:rPr lang="en-US" dirty="0">
                <a:solidFill>
                  <a:srgbClr val="000000"/>
                </a:solidFill>
              </a:rPr>
              <a:t> de </a:t>
            </a:r>
            <a:r>
              <a:rPr lang="en-US" dirty="0" err="1">
                <a:solidFill>
                  <a:srgbClr val="000000"/>
                </a:solidFill>
              </a:rPr>
              <a:t>planeamento</a:t>
            </a:r>
            <a:r>
              <a:rPr lang="en-US" dirty="0">
                <a:solidFill>
                  <a:srgbClr val="000000"/>
                </a:solidFill>
              </a:rPr>
              <a:t> da </a:t>
            </a:r>
            <a:r>
              <a:rPr lang="en-US" dirty="0" err="1">
                <a:solidFill>
                  <a:srgbClr val="000000"/>
                </a:solidFill>
              </a:rPr>
              <a:t>avaliação</a:t>
            </a:r>
            <a:endParaRPr lang="en-US" dirty="0">
              <a:solidFill>
                <a:srgbClr val="000000"/>
              </a:solidFill>
            </a:endParaRPr>
          </a:p>
        </p:txBody>
      </p:sp>
      <p:sp>
        <p:nvSpPr>
          <p:cNvPr id="3" name="Text Placeholder 2">
            <a:extLst>
              <a:ext uri="{FF2B5EF4-FFF2-40B4-BE49-F238E27FC236}">
                <a16:creationId xmlns:a16="http://schemas.microsoft.com/office/drawing/2014/main" id="{0F8AFF04-6056-4AAA-9F30-5A76CADFE95A}"/>
              </a:ext>
            </a:extLst>
          </p:cNvPr>
          <p:cNvSpPr>
            <a:spLocks noGrp="1"/>
          </p:cNvSpPr>
          <p:nvPr>
            <p:ph type="body" sz="half" idx="1"/>
          </p:nvPr>
        </p:nvSpPr>
        <p:spPr>
          <a:xfrm>
            <a:off x="316505" y="1145191"/>
            <a:ext cx="12446996" cy="7393019"/>
          </a:xfrm>
        </p:spPr>
        <p:txBody>
          <a:bodyPr>
            <a:normAutofit fontScale="92500" lnSpcReduction="10000"/>
          </a:bodyPr>
          <a:lstStyle/>
          <a:p>
            <a:pPr marL="742950" indent="-742950">
              <a:buFont typeface="+mj-lt"/>
              <a:buAutoNum type="arabicPeriod"/>
            </a:pPr>
            <a:r>
              <a:rPr lang="pt-PT" dirty="0"/>
              <a:t>Existem seis grupos de trabalho: </a:t>
            </a:r>
            <a:r>
              <a:rPr lang="pt-PT" b="1" dirty="0"/>
              <a:t>WASH, Segurança Alimentar, Nutrição, Abrigo, Saúde</a:t>
            </a:r>
            <a:r>
              <a:rPr lang="pt-PT" dirty="0"/>
              <a:t> e </a:t>
            </a:r>
            <a:r>
              <a:rPr lang="pt-PT" b="1" dirty="0"/>
              <a:t>Coordenação</a:t>
            </a:r>
            <a:r>
              <a:rPr lang="pt-PT" dirty="0"/>
              <a:t>. Acorde relativamente à conceção de uma ferramenta de inquérito de avaliação coordenada e à partilha dos resultados de todas as equipas de inquérito.</a:t>
            </a:r>
            <a:endParaRPr lang="en-US" dirty="0"/>
          </a:p>
          <a:p>
            <a:pPr marL="742950" indent="-742950">
              <a:buFont typeface="+mj-lt"/>
              <a:buAutoNum type="arabicPeriod"/>
            </a:pPr>
            <a:r>
              <a:rPr lang="pt-PT" dirty="0"/>
              <a:t>Cada uma das cinco primeiras equipas enumeradas acima elaborará uma lista prioritária de não mais de três perguntas a serem incluídas neste exercício de avaliação multissetorial.</a:t>
            </a:r>
            <a:endParaRPr lang="en-US" dirty="0"/>
          </a:p>
          <a:p>
            <a:pPr marL="742950" indent="-742950">
              <a:buFont typeface="+mj-lt"/>
              <a:buAutoNum type="arabicPeriod"/>
            </a:pPr>
            <a:r>
              <a:rPr lang="pt-PT" dirty="0"/>
              <a:t>A equipa de </a:t>
            </a:r>
            <a:r>
              <a:rPr lang="pt-PT" b="1" dirty="0"/>
              <a:t>Coordenação</a:t>
            </a:r>
            <a:r>
              <a:rPr lang="pt-PT" dirty="0"/>
              <a:t> facilitará a combinação destas, num máximo de 10 perguntas de inquérito conjunto.</a:t>
            </a:r>
            <a:endParaRPr lang="en-US" dirty="0"/>
          </a:p>
        </p:txBody>
      </p:sp>
      <p:sp>
        <p:nvSpPr>
          <p:cNvPr id="4" name="Slide Number Placeholder 3">
            <a:extLst>
              <a:ext uri="{FF2B5EF4-FFF2-40B4-BE49-F238E27FC236}">
                <a16:creationId xmlns:a16="http://schemas.microsoft.com/office/drawing/2014/main" id="{39B85524-AC86-48C1-BC25-4B38841DBED2}"/>
              </a:ext>
            </a:extLst>
          </p:cNvPr>
          <p:cNvSpPr>
            <a:spLocks noGrp="1"/>
          </p:cNvSpPr>
          <p:nvPr>
            <p:ph type="sldNum" sz="quarter" idx="2"/>
          </p:nvPr>
        </p:nvSpPr>
        <p:spPr/>
        <p:txBody>
          <a:bodyPr/>
          <a:lstStyle/>
          <a:p>
            <a:fld id="{86CB4B4D-7CA3-9044-876B-883B54F8677D}" type="slidenum">
              <a:rPr lang="en-US" smtClean="0"/>
              <a:t>22</a:t>
            </a:fld>
            <a:endParaRPr lang="en-US" dirty="0"/>
          </a:p>
        </p:txBody>
      </p:sp>
      <p:pic>
        <p:nvPicPr>
          <p:cNvPr id="5" name="Picture 2" descr="Image result for hand holding clipboard">
            <a:extLst>
              <a:ext uri="{FF2B5EF4-FFF2-40B4-BE49-F238E27FC236}">
                <a16:creationId xmlns:a16="http://schemas.microsoft.com/office/drawing/2014/main" id="{0376C0BF-12B1-4352-B157-4DF3CCF08C40}"/>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2052033" y="1998139"/>
            <a:ext cx="5288230" cy="775546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7742501-5A6E-4692-9BF7-EE74A8C879AF}"/>
              </a:ext>
            </a:extLst>
          </p:cNvPr>
          <p:cNvSpPr txBox="1"/>
          <p:nvPr/>
        </p:nvSpPr>
        <p:spPr>
          <a:xfrm rot="21245364">
            <a:off x="13460907" y="2724229"/>
            <a:ext cx="2660985" cy="28725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sz="3600" b="1" dirty="0">
                <a:solidFill>
                  <a:srgbClr val="000000"/>
                </a:solidFill>
                <a:latin typeface="MV Boli" panose="02000500030200090000" pitchFamily="2" charset="0"/>
                <a:cs typeface="MV Boli" panose="02000500030200090000" pitchFamily="2" charset="0"/>
              </a:rPr>
              <a:t>3</a:t>
            </a:r>
            <a:r>
              <a:rPr kumimoji="0" lang="en-US" sz="36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 </a:t>
            </a:r>
            <a:r>
              <a:rPr kumimoji="0" lang="en-US" sz="3600" b="1" i="0" u="none" strike="noStrike" cap="none" spc="0" normalizeH="0" baseline="0" dirty="0" err="1">
                <a:ln>
                  <a:noFill/>
                </a:ln>
                <a:solidFill>
                  <a:srgbClr val="000000"/>
                </a:solidFill>
                <a:effectLst/>
                <a:uFillTx/>
                <a:latin typeface="MV Boli" panose="02000500030200090000" pitchFamily="2" charset="0"/>
                <a:cs typeface="MV Boli" panose="02000500030200090000" pitchFamily="2" charset="0"/>
                <a:sym typeface="Open Sans Regular"/>
              </a:rPr>
              <a:t>perguntas</a:t>
            </a:r>
            <a:endParaRPr kumimoji="0" lang="en-US" sz="36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l" defTabSz="584200" rtl="0" fontAlgn="auto" latinLnBrk="0" hangingPunct="0">
              <a:lnSpc>
                <a:spcPct val="100000"/>
              </a:lnSpc>
              <a:spcBef>
                <a:spcPts val="0"/>
              </a:spcBef>
              <a:spcAft>
                <a:spcPts val="0"/>
              </a:spcAft>
              <a:buClrTx/>
              <a:buSzTx/>
              <a:buFontTx/>
              <a:buNone/>
              <a:tabLst/>
            </a:pPr>
            <a:endParaRPr kumimoji="0" lang="en-US" sz="36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l" defTabSz="584200" rtl="0" fontAlgn="auto" latinLnBrk="0" hangingPunct="0">
              <a:lnSpc>
                <a:spcPct val="100000"/>
              </a:lnSpc>
              <a:spcBef>
                <a:spcPts val="0"/>
              </a:spcBef>
              <a:spcAft>
                <a:spcPts val="0"/>
              </a:spcAft>
              <a:buClrTx/>
              <a:buSzTx/>
              <a:buFontTx/>
              <a:buNone/>
              <a:tabLst/>
            </a:pPr>
            <a:r>
              <a:rPr lang="en-US" sz="3600" b="1" dirty="0">
                <a:solidFill>
                  <a:srgbClr val="000000"/>
                </a:solidFill>
                <a:latin typeface="MV Boli" panose="02000500030200090000" pitchFamily="2" charset="0"/>
                <a:cs typeface="MV Boli" panose="02000500030200090000" pitchFamily="2" charset="0"/>
              </a:rPr>
              <a:t>1.</a:t>
            </a:r>
          </a:p>
          <a:p>
            <a:pPr marL="0" marR="0" indent="0" algn="l"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2.</a:t>
            </a:r>
          </a:p>
          <a:p>
            <a:pPr marL="0" marR="0" indent="0" algn="l" defTabSz="584200" rtl="0" fontAlgn="auto" latinLnBrk="0" hangingPunct="0">
              <a:lnSpc>
                <a:spcPct val="100000"/>
              </a:lnSpc>
              <a:spcBef>
                <a:spcPts val="0"/>
              </a:spcBef>
              <a:spcAft>
                <a:spcPts val="0"/>
              </a:spcAft>
              <a:buClrTx/>
              <a:buSzTx/>
              <a:buFontTx/>
              <a:buNone/>
              <a:tabLst/>
            </a:pPr>
            <a:r>
              <a:rPr lang="en-US" sz="3600" b="1" dirty="0">
                <a:solidFill>
                  <a:srgbClr val="000000"/>
                </a:solidFill>
                <a:latin typeface="MV Boli" panose="02000500030200090000" pitchFamily="2" charset="0"/>
                <a:cs typeface="MV Boli" panose="02000500030200090000" pitchFamily="2" charset="0"/>
              </a:rPr>
              <a:t>3.</a:t>
            </a:r>
          </a:p>
        </p:txBody>
      </p:sp>
    </p:spTree>
    <p:extLst>
      <p:ext uri="{BB962C8B-B14F-4D97-AF65-F5344CB8AC3E}">
        <p14:creationId xmlns:p14="http://schemas.microsoft.com/office/powerpoint/2010/main" val="131022904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8F930-8A4C-4588-9FF2-4F7B2FB971A1}"/>
              </a:ext>
            </a:extLst>
          </p:cNvPr>
          <p:cNvSpPr>
            <a:spLocks noGrp="1"/>
          </p:cNvSpPr>
          <p:nvPr>
            <p:ph type="title"/>
          </p:nvPr>
        </p:nvSpPr>
        <p:spPr>
          <a:xfrm>
            <a:off x="285751" y="359372"/>
            <a:ext cx="17054512" cy="1088428"/>
          </a:xfrm>
        </p:spPr>
        <p:txBody>
          <a:bodyPr>
            <a:normAutofit/>
          </a:bodyPr>
          <a:lstStyle/>
          <a:p>
            <a:r>
              <a:rPr lang="pt-PT" dirty="0">
                <a:solidFill>
                  <a:srgbClr val="000000"/>
                </a:solidFill>
              </a:rPr>
              <a:t>Irão avaliar os 10.000 refugiados na cidade.</a:t>
            </a:r>
            <a:endParaRPr lang="en-US" dirty="0">
              <a:solidFill>
                <a:srgbClr val="000000"/>
              </a:solidFill>
            </a:endParaRPr>
          </a:p>
        </p:txBody>
      </p:sp>
      <p:sp>
        <p:nvSpPr>
          <p:cNvPr id="3" name="Rectangle 2">
            <a:extLst>
              <a:ext uri="{FF2B5EF4-FFF2-40B4-BE49-F238E27FC236}">
                <a16:creationId xmlns:a16="http://schemas.microsoft.com/office/drawing/2014/main" id="{FBA3704D-B4D4-4056-ABB4-964C470855F5}"/>
              </a:ext>
            </a:extLst>
          </p:cNvPr>
          <p:cNvSpPr/>
          <p:nvPr/>
        </p:nvSpPr>
        <p:spPr>
          <a:xfrm>
            <a:off x="15933943" y="8544110"/>
            <a:ext cx="1074408" cy="984885"/>
          </a:xfrm>
          <a:prstGeom prst="rect">
            <a:avLst/>
          </a:prstGeom>
        </p:spPr>
        <p:txBody>
          <a:bodyPr wrap="square">
            <a:spAutoFit/>
          </a:bodyPr>
          <a:lstStyle/>
          <a:p>
            <a:pPr algn="l"/>
            <a:br>
              <a:rPr lang="en-US" dirty="0">
                <a:solidFill>
                  <a:srgbClr val="000000"/>
                </a:solidFill>
                <a:latin typeface="Roboto"/>
              </a:rPr>
            </a:br>
            <a:r>
              <a:rPr lang="en-US" sz="2000" dirty="0">
                <a:solidFill>
                  <a:srgbClr val="00B297"/>
                </a:solidFill>
              </a:rPr>
              <a:t>2013.</a:t>
            </a:r>
            <a:r>
              <a:rPr lang="en-US" dirty="0">
                <a:solidFill>
                  <a:srgbClr val="000000"/>
                </a:solidFill>
                <a:latin typeface="Roboto"/>
              </a:rPr>
              <a:t> </a:t>
            </a:r>
            <a:r>
              <a:rPr lang="en-US" sz="2000" dirty="0">
                <a:solidFill>
                  <a:srgbClr val="00B297"/>
                </a:solidFill>
              </a:rPr>
              <a:t>UNHCR</a:t>
            </a:r>
          </a:p>
        </p:txBody>
      </p:sp>
      <p:pic>
        <p:nvPicPr>
          <p:cNvPr id="4" name="Online Media 3" title="Syrian Refugees: Turkey Border Town Welcome">
            <a:hlinkClick r:id="" action="ppaction://media"/>
            <a:extLst>
              <a:ext uri="{FF2B5EF4-FFF2-40B4-BE49-F238E27FC236}">
                <a16:creationId xmlns:a16="http://schemas.microsoft.com/office/drawing/2014/main" id="{2256E9DD-B44B-4522-B673-35A2801506FF}"/>
              </a:ext>
            </a:extLst>
          </p:cNvPr>
          <p:cNvPicPr>
            <a:picLocks noRot="1" noChangeAspect="1"/>
          </p:cNvPicPr>
          <p:nvPr>
            <a:videoFile r:link="rId1"/>
          </p:nvPr>
        </p:nvPicPr>
        <p:blipFill>
          <a:blip r:embed="rId4"/>
          <a:stretch>
            <a:fillRect/>
          </a:stretch>
        </p:blipFill>
        <p:spPr>
          <a:xfrm>
            <a:off x="1641593" y="1447800"/>
            <a:ext cx="14057076" cy="7907105"/>
          </a:xfrm>
          <a:prstGeom prst="rect">
            <a:avLst/>
          </a:prstGeom>
        </p:spPr>
      </p:pic>
    </p:spTree>
    <p:extLst>
      <p:ext uri="{BB962C8B-B14F-4D97-AF65-F5344CB8AC3E}">
        <p14:creationId xmlns:p14="http://schemas.microsoft.com/office/powerpoint/2010/main" val="8639232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5337C-BB92-45AF-B066-ECCBDC015176}"/>
              </a:ext>
            </a:extLst>
          </p:cNvPr>
          <p:cNvSpPr>
            <a:spLocks noGrp="1"/>
          </p:cNvSpPr>
          <p:nvPr>
            <p:ph type="title"/>
          </p:nvPr>
        </p:nvSpPr>
        <p:spPr/>
        <p:txBody>
          <a:bodyPr/>
          <a:lstStyle/>
          <a:p>
            <a:r>
              <a:rPr lang="en-US" dirty="0" err="1">
                <a:solidFill>
                  <a:srgbClr val="000000"/>
                </a:solidFill>
              </a:rPr>
              <a:t>Reunião</a:t>
            </a:r>
            <a:r>
              <a:rPr lang="en-US" dirty="0">
                <a:solidFill>
                  <a:srgbClr val="000000"/>
                </a:solidFill>
              </a:rPr>
              <a:t> de </a:t>
            </a:r>
            <a:r>
              <a:rPr lang="en-US">
                <a:solidFill>
                  <a:srgbClr val="000000"/>
                </a:solidFill>
              </a:rPr>
              <a:t>Balanço</a:t>
            </a:r>
            <a:endParaRPr lang="en-US" dirty="0">
              <a:solidFill>
                <a:srgbClr val="000000"/>
              </a:solidFill>
            </a:endParaRPr>
          </a:p>
        </p:txBody>
      </p:sp>
      <p:sp>
        <p:nvSpPr>
          <p:cNvPr id="3" name="Text Placeholder 2">
            <a:extLst>
              <a:ext uri="{FF2B5EF4-FFF2-40B4-BE49-F238E27FC236}">
                <a16:creationId xmlns:a16="http://schemas.microsoft.com/office/drawing/2014/main" id="{64819BC5-69F9-4FA9-A047-A802D393A194}"/>
              </a:ext>
            </a:extLst>
          </p:cNvPr>
          <p:cNvSpPr>
            <a:spLocks noGrp="1"/>
          </p:cNvSpPr>
          <p:nvPr>
            <p:ph type="body" sz="half" idx="1"/>
          </p:nvPr>
        </p:nvSpPr>
        <p:spPr>
          <a:xfrm>
            <a:off x="1125311" y="2266950"/>
            <a:ext cx="14590939" cy="5734049"/>
          </a:xfrm>
        </p:spPr>
        <p:txBody>
          <a:bodyPr>
            <a:normAutofit/>
          </a:bodyPr>
          <a:lstStyle/>
          <a:p>
            <a:r>
              <a:rPr lang="pt-PT" sz="4800" dirty="0"/>
              <a:t>Quais as 10 perguntas que foram acordadas para serem incluídas no inquérito?</a:t>
            </a:r>
            <a:endParaRPr lang="en-US" sz="4800" dirty="0"/>
          </a:p>
          <a:p>
            <a:endParaRPr lang="en-US" sz="4800" dirty="0"/>
          </a:p>
          <a:p>
            <a:r>
              <a:rPr lang="pt-PT" sz="4800" dirty="0"/>
              <a:t>Têm alguma reserva? Algum último argumento para incluir perguntas diferentes, ou mais importantes?</a:t>
            </a:r>
            <a:endParaRPr lang="en-US" sz="4800" dirty="0"/>
          </a:p>
        </p:txBody>
      </p:sp>
      <p:sp>
        <p:nvSpPr>
          <p:cNvPr id="4" name="Slide Number Placeholder 3">
            <a:extLst>
              <a:ext uri="{FF2B5EF4-FFF2-40B4-BE49-F238E27FC236}">
                <a16:creationId xmlns:a16="http://schemas.microsoft.com/office/drawing/2014/main" id="{5952E732-0D57-428B-A8A0-96CFBC456C90}"/>
              </a:ext>
            </a:extLst>
          </p:cNvPr>
          <p:cNvSpPr>
            <a:spLocks noGrp="1"/>
          </p:cNvSpPr>
          <p:nvPr>
            <p:ph type="sldNum" sz="quarter" idx="2"/>
          </p:nvPr>
        </p:nvSpPr>
        <p:spPr/>
        <p:txBody>
          <a:bodyPr/>
          <a:lstStyle/>
          <a:p>
            <a:fld id="{86CB4B4D-7CA3-9044-876B-883B54F8677D}" type="slidenum">
              <a:rPr lang="en-US" smtClean="0"/>
              <a:t>24</a:t>
            </a:fld>
            <a:endParaRPr lang="en-US" dirty="0"/>
          </a:p>
        </p:txBody>
      </p:sp>
    </p:spTree>
    <p:extLst>
      <p:ext uri="{BB962C8B-B14F-4D97-AF65-F5344CB8AC3E}">
        <p14:creationId xmlns:p14="http://schemas.microsoft.com/office/powerpoint/2010/main" val="305592268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9F17B-CEDC-4FE2-AE67-0735733E842A}"/>
              </a:ext>
            </a:extLst>
          </p:cNvPr>
          <p:cNvSpPr>
            <a:spLocks noGrp="1"/>
          </p:cNvSpPr>
          <p:nvPr>
            <p:ph type="title"/>
          </p:nvPr>
        </p:nvSpPr>
        <p:spPr/>
        <p:txBody>
          <a:bodyPr/>
          <a:lstStyle/>
          <a:p>
            <a:r>
              <a:rPr lang="en-US" dirty="0" err="1">
                <a:solidFill>
                  <a:srgbClr val="000000"/>
                </a:solidFill>
              </a:rPr>
              <a:t>Mensagens-chave</a:t>
            </a:r>
            <a:endParaRPr lang="en-US" dirty="0">
              <a:solidFill>
                <a:srgbClr val="000000"/>
              </a:solidFill>
            </a:endParaRPr>
          </a:p>
        </p:txBody>
      </p:sp>
      <p:sp>
        <p:nvSpPr>
          <p:cNvPr id="3" name="Text Placeholder 2">
            <a:extLst>
              <a:ext uri="{FF2B5EF4-FFF2-40B4-BE49-F238E27FC236}">
                <a16:creationId xmlns:a16="http://schemas.microsoft.com/office/drawing/2014/main" id="{8E79E3FD-8582-4431-9017-D1C76ED40470}"/>
              </a:ext>
            </a:extLst>
          </p:cNvPr>
          <p:cNvSpPr>
            <a:spLocks noGrp="1"/>
          </p:cNvSpPr>
          <p:nvPr>
            <p:ph type="body" sz="half" idx="1"/>
          </p:nvPr>
        </p:nvSpPr>
        <p:spPr>
          <a:xfrm>
            <a:off x="850606" y="1345738"/>
            <a:ext cx="15778716" cy="8304785"/>
          </a:xfrm>
        </p:spPr>
        <p:txBody>
          <a:bodyPr>
            <a:normAutofit/>
          </a:bodyPr>
          <a:lstStyle/>
          <a:p>
            <a:pPr marL="571500" lvl="0" indent="-571500">
              <a:buFont typeface="Arial" panose="020B0604020202020204" pitchFamily="34" charset="0"/>
              <a:buChar char="•"/>
            </a:pPr>
            <a:r>
              <a:rPr lang="pt-PT" sz="3800" dirty="0"/>
              <a:t>A avaliação é necessária antes, durante e após as crises, e deve ser melhorada ao longo do tempo.</a:t>
            </a:r>
            <a:endParaRPr lang="de-DE" sz="3800" dirty="0"/>
          </a:p>
          <a:p>
            <a:pPr marL="571500" lvl="0" indent="-571500">
              <a:buFont typeface="Arial" panose="020B0604020202020204" pitchFamily="34" charset="0"/>
              <a:buChar char="•"/>
            </a:pPr>
            <a:r>
              <a:rPr lang="pt-PT" sz="3800" dirty="0"/>
              <a:t>A avaliação abrange a aprendizagem das necessidades, recursos, vulnerabilidades e capacidades das comunidades e das pessoas afetadas pela crise.</a:t>
            </a:r>
            <a:endParaRPr lang="de-DE" sz="3800" dirty="0"/>
          </a:p>
          <a:p>
            <a:pPr marL="571500" lvl="0" indent="-571500">
              <a:buFont typeface="Arial" panose="020B0604020202020204" pitchFamily="34" charset="0"/>
              <a:buChar char="•"/>
            </a:pPr>
            <a:r>
              <a:rPr lang="pt-PT" sz="3800" dirty="0"/>
              <a:t>As avaliações devem envolver a comunidade, ser coordenadas e ser concebidas para apoiar a tomada de decisões dos programas</a:t>
            </a:r>
            <a:r>
              <a:rPr lang="en-GB" sz="3800" dirty="0"/>
              <a:t>.</a:t>
            </a:r>
            <a:endParaRPr lang="de-DE" sz="3800" dirty="0"/>
          </a:p>
          <a:p>
            <a:pPr marL="571500" indent="-571500">
              <a:buFont typeface="Arial" panose="020B0604020202020204" pitchFamily="34" charset="0"/>
              <a:buChar char="•"/>
            </a:pPr>
            <a:r>
              <a:rPr lang="pt-PT" sz="3800" dirty="0"/>
              <a:t>A Esfera fornece ferramentas práticas (Indicadores e listas de verificação, em particular) para desenvolver avaliações de alta qualidade - </a:t>
            </a:r>
            <a:r>
              <a:rPr lang="pt-PT" sz="3800" b="1" dirty="0"/>
              <a:t>utilizem-nas</a:t>
            </a:r>
            <a:r>
              <a:rPr lang="pt-PT" sz="3800" dirty="0"/>
              <a:t>.</a:t>
            </a:r>
            <a:endParaRPr lang="en-GB" sz="3800" b="1" dirty="0"/>
          </a:p>
        </p:txBody>
      </p:sp>
      <p:sp>
        <p:nvSpPr>
          <p:cNvPr id="4" name="Slide Number Placeholder 3">
            <a:extLst>
              <a:ext uri="{FF2B5EF4-FFF2-40B4-BE49-F238E27FC236}">
                <a16:creationId xmlns:a16="http://schemas.microsoft.com/office/drawing/2014/main" id="{02F4F8AC-6207-4828-A1F5-DF56B6D01009}"/>
              </a:ext>
            </a:extLst>
          </p:cNvPr>
          <p:cNvSpPr>
            <a:spLocks noGrp="1"/>
          </p:cNvSpPr>
          <p:nvPr>
            <p:ph type="sldNum" sz="quarter" idx="2"/>
          </p:nvPr>
        </p:nvSpPr>
        <p:spPr/>
        <p:txBody>
          <a:bodyPr/>
          <a:lstStyle/>
          <a:p>
            <a:fld id="{86CB4B4D-7CA3-9044-876B-883B54F8677D}" type="slidenum">
              <a:rPr lang="en-US" smtClean="0"/>
              <a:t>25</a:t>
            </a:fld>
            <a:endParaRPr lang="en-US" dirty="0"/>
          </a:p>
        </p:txBody>
      </p:sp>
    </p:spTree>
    <p:extLst>
      <p:ext uri="{BB962C8B-B14F-4D97-AF65-F5344CB8AC3E}">
        <p14:creationId xmlns:p14="http://schemas.microsoft.com/office/powerpoint/2010/main" val="1376837516"/>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6607-50ED-4290-BBE6-87E77F585B0C}"/>
              </a:ext>
            </a:extLst>
          </p:cNvPr>
          <p:cNvSpPr>
            <a:spLocks noGrp="1"/>
          </p:cNvSpPr>
          <p:nvPr>
            <p:ph type="title"/>
          </p:nvPr>
        </p:nvSpPr>
        <p:spPr>
          <a:xfrm>
            <a:off x="392704" y="70423"/>
            <a:ext cx="14792867" cy="1130300"/>
          </a:xfrm>
        </p:spPr>
        <p:txBody>
          <a:bodyPr>
            <a:normAutofit fontScale="90000"/>
          </a:bodyPr>
          <a:lstStyle/>
          <a:p>
            <a:r>
              <a:rPr lang="en-US" dirty="0">
                <a:solidFill>
                  <a:srgbClr val="000000"/>
                </a:solidFill>
              </a:rPr>
              <a:t>A </a:t>
            </a:r>
            <a:r>
              <a:rPr lang="en-US">
                <a:solidFill>
                  <a:srgbClr val="000000"/>
                </a:solidFill>
              </a:rPr>
              <a:t>Avaliação é o nosso ponto de partida</a:t>
            </a:r>
            <a:endParaRPr lang="en-US" dirty="0">
              <a:solidFill>
                <a:srgbClr val="000000"/>
              </a:solidFill>
            </a:endParaRPr>
          </a:p>
        </p:txBody>
      </p:sp>
      <p:sp>
        <p:nvSpPr>
          <p:cNvPr id="4" name="Slide Number Placeholder 3">
            <a:extLst>
              <a:ext uri="{FF2B5EF4-FFF2-40B4-BE49-F238E27FC236}">
                <a16:creationId xmlns:a16="http://schemas.microsoft.com/office/drawing/2014/main" id="{440036E8-614A-45BD-8174-9801FFD0F42E}"/>
              </a:ext>
            </a:extLst>
          </p:cNvPr>
          <p:cNvSpPr>
            <a:spLocks noGrp="1"/>
          </p:cNvSpPr>
          <p:nvPr>
            <p:ph type="sldNum" sz="quarter" idx="2"/>
          </p:nvPr>
        </p:nvSpPr>
        <p:spPr/>
        <p:txBody>
          <a:bodyPr/>
          <a:lstStyle/>
          <a:p>
            <a:fld id="{86CB4B4D-7CA3-9044-876B-883B54F8677D}" type="slidenum">
              <a:rPr lang="en-US" smtClean="0"/>
              <a:t>3</a:t>
            </a:fld>
            <a:endParaRPr lang="en-US" dirty="0"/>
          </a:p>
        </p:txBody>
      </p:sp>
      <p:sp>
        <p:nvSpPr>
          <p:cNvPr id="11" name="Slide Number Placeholder 3">
            <a:extLst>
              <a:ext uri="{FF2B5EF4-FFF2-40B4-BE49-F238E27FC236}">
                <a16:creationId xmlns:a16="http://schemas.microsoft.com/office/drawing/2014/main" id="{2DCC8A44-75E6-4FBC-AC7E-7E155A4D4631}"/>
              </a:ext>
            </a:extLst>
          </p:cNvPr>
          <p:cNvSpPr txBox="1">
            <a:spLocks/>
          </p:cNvSpPr>
          <p:nvPr/>
        </p:nvSpPr>
        <p:spPr>
          <a:xfrm>
            <a:off x="3390428" y="8809567"/>
            <a:ext cx="394339" cy="389915"/>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867" b="0" i="0" u="none" strike="noStrike" cap="none" spc="0" normalizeH="0" baseline="0">
                <a:ln>
                  <a:noFill/>
                </a:ln>
                <a:solidFill>
                  <a:srgbClr val="00B297"/>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smtClean="0"/>
              <a:pPr/>
              <a:t>3</a:t>
            </a:fld>
            <a:endParaRPr lang="en-US" dirty="0"/>
          </a:p>
        </p:txBody>
      </p:sp>
      <p:pic>
        <p:nvPicPr>
          <p:cNvPr id="12" name="Picture 11">
            <a:extLst>
              <a:ext uri="{FF2B5EF4-FFF2-40B4-BE49-F238E27FC236}">
                <a16:creationId xmlns:a16="http://schemas.microsoft.com/office/drawing/2014/main" id="{5CAE12FD-F21F-4C4F-91E2-AD0B0A10D60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53711" y="1984214"/>
            <a:ext cx="6608641" cy="6562426"/>
          </a:xfrm>
          <a:prstGeom prst="rect">
            <a:avLst/>
          </a:prstGeom>
        </p:spPr>
      </p:pic>
      <p:sp>
        <p:nvSpPr>
          <p:cNvPr id="3" name="Oval 2">
            <a:extLst>
              <a:ext uri="{FF2B5EF4-FFF2-40B4-BE49-F238E27FC236}">
                <a16:creationId xmlns:a16="http://schemas.microsoft.com/office/drawing/2014/main" id="{9286F706-04AD-4096-B795-3AFF406CEBEE}"/>
              </a:ext>
            </a:extLst>
          </p:cNvPr>
          <p:cNvSpPr/>
          <p:nvPr/>
        </p:nvSpPr>
        <p:spPr>
          <a:xfrm>
            <a:off x="4260017" y="1063563"/>
            <a:ext cx="3490137" cy="3389135"/>
          </a:xfrm>
          <a:prstGeom prst="ellipse">
            <a:avLst/>
          </a:prstGeom>
          <a:no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TextBox 12">
            <a:extLst>
              <a:ext uri="{FF2B5EF4-FFF2-40B4-BE49-F238E27FC236}">
                <a16:creationId xmlns:a16="http://schemas.microsoft.com/office/drawing/2014/main" id="{AFEC2E04-1935-4962-94C2-1C707EF6D322}"/>
              </a:ext>
            </a:extLst>
          </p:cNvPr>
          <p:cNvSpPr txBox="1"/>
          <p:nvPr/>
        </p:nvSpPr>
        <p:spPr>
          <a:xfrm>
            <a:off x="3964240" y="2183736"/>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Avaliação e análise</a:t>
            </a:r>
          </a:p>
        </p:txBody>
      </p:sp>
      <p:sp>
        <p:nvSpPr>
          <p:cNvPr id="14" name="TextBox 13">
            <a:extLst>
              <a:ext uri="{FF2B5EF4-FFF2-40B4-BE49-F238E27FC236}">
                <a16:creationId xmlns:a16="http://schemas.microsoft.com/office/drawing/2014/main" id="{A0EF7073-2023-4729-BA6B-085A71FF8265}"/>
              </a:ext>
            </a:extLst>
          </p:cNvPr>
          <p:cNvSpPr txBox="1"/>
          <p:nvPr/>
        </p:nvSpPr>
        <p:spPr>
          <a:xfrm>
            <a:off x="8543848" y="2719544"/>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3600" b="1" dirty="0">
                <a:solidFill>
                  <a:srgbClr val="000000"/>
                </a:solidFill>
              </a:rPr>
              <a:t>Desenvolvimento de estratégias</a:t>
            </a:r>
            <a:endParaRPr kumimoji="0" lang="pt-PT"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15" name="TextBox 14">
            <a:extLst>
              <a:ext uri="{FF2B5EF4-FFF2-40B4-BE49-F238E27FC236}">
                <a16:creationId xmlns:a16="http://schemas.microsoft.com/office/drawing/2014/main" id="{BB2D5287-7297-47D0-BF0D-4ECFCB002821}"/>
              </a:ext>
            </a:extLst>
          </p:cNvPr>
          <p:cNvSpPr txBox="1"/>
          <p:nvPr/>
        </p:nvSpPr>
        <p:spPr>
          <a:xfrm>
            <a:off x="9135403" y="5171954"/>
            <a:ext cx="500060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3600" b="1" dirty="0">
                <a:solidFill>
                  <a:srgbClr val="000000"/>
                </a:solidFill>
              </a:rPr>
              <a:t>Planeamento e conceção do programa</a:t>
            </a:r>
            <a:endParaRPr kumimoji="0" lang="pt-PT"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16" name="TextBox 15">
            <a:extLst>
              <a:ext uri="{FF2B5EF4-FFF2-40B4-BE49-F238E27FC236}">
                <a16:creationId xmlns:a16="http://schemas.microsoft.com/office/drawing/2014/main" id="{0F3EB0CC-1BCB-4516-A1DF-63128A798B91}"/>
              </a:ext>
            </a:extLst>
          </p:cNvPr>
          <p:cNvSpPr txBox="1"/>
          <p:nvPr/>
        </p:nvSpPr>
        <p:spPr>
          <a:xfrm>
            <a:off x="6450988" y="8318040"/>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3600" b="1" dirty="0">
                <a:solidFill>
                  <a:srgbClr val="000000"/>
                </a:solidFill>
              </a:rPr>
              <a:t>Execução e acompanhamento</a:t>
            </a:r>
            <a:endParaRPr kumimoji="0" lang="pt-PT"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
        <p:nvSpPr>
          <p:cNvPr id="17" name="TextBox 16">
            <a:extLst>
              <a:ext uri="{FF2B5EF4-FFF2-40B4-BE49-F238E27FC236}">
                <a16:creationId xmlns:a16="http://schemas.microsoft.com/office/drawing/2014/main" id="{BC17647E-F12E-4358-A269-DB7E445D6180}"/>
              </a:ext>
            </a:extLst>
          </p:cNvPr>
          <p:cNvSpPr txBox="1"/>
          <p:nvPr/>
        </p:nvSpPr>
        <p:spPr>
          <a:xfrm>
            <a:off x="3012865" y="5511836"/>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3600" b="1" dirty="0">
                <a:solidFill>
                  <a:srgbClr val="000000"/>
                </a:solidFill>
              </a:rPr>
              <a:t>Avaliação e aprendizagem</a:t>
            </a:r>
            <a:endParaRPr kumimoji="0" lang="pt-PT" sz="3600" b="1" i="0" u="none" strike="noStrike" cap="none" spc="0" normalizeH="0" baseline="0" dirty="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27026950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909A2-D455-4A8C-BCDB-51042EDC16D4}"/>
              </a:ext>
            </a:extLst>
          </p:cNvPr>
          <p:cNvSpPr>
            <a:spLocks noGrp="1"/>
          </p:cNvSpPr>
          <p:nvPr>
            <p:ph type="title"/>
          </p:nvPr>
        </p:nvSpPr>
        <p:spPr>
          <a:xfrm>
            <a:off x="392704" y="70423"/>
            <a:ext cx="14611769" cy="1130300"/>
          </a:xfrm>
        </p:spPr>
        <p:txBody>
          <a:bodyPr>
            <a:normAutofit fontScale="90000"/>
          </a:bodyPr>
          <a:lstStyle/>
          <a:p>
            <a:r>
              <a:rPr lang="pt-PT" dirty="0">
                <a:solidFill>
                  <a:srgbClr val="000000"/>
                </a:solidFill>
              </a:rPr>
              <a:t>Avaliações diferentes ao longo do tempo</a:t>
            </a:r>
          </a:p>
        </p:txBody>
      </p:sp>
      <p:sp>
        <p:nvSpPr>
          <p:cNvPr id="3" name="Text Placeholder 2">
            <a:extLst>
              <a:ext uri="{FF2B5EF4-FFF2-40B4-BE49-F238E27FC236}">
                <a16:creationId xmlns:a16="http://schemas.microsoft.com/office/drawing/2014/main" id="{3BFD2E93-2584-4B9D-B84C-3C637A54A5DD}"/>
              </a:ext>
            </a:extLst>
          </p:cNvPr>
          <p:cNvSpPr>
            <a:spLocks noGrp="1"/>
          </p:cNvSpPr>
          <p:nvPr>
            <p:ph type="body" sz="half" idx="1"/>
          </p:nvPr>
        </p:nvSpPr>
        <p:spPr>
          <a:xfrm>
            <a:off x="1277711" y="1200722"/>
            <a:ext cx="15151009" cy="4770869"/>
          </a:xfrm>
        </p:spPr>
        <p:txBody>
          <a:bodyPr>
            <a:normAutofit fontScale="85000" lnSpcReduction="20000"/>
          </a:bodyPr>
          <a:lstStyle/>
          <a:p>
            <a:pPr marL="571500" indent="-571500">
              <a:lnSpc>
                <a:spcPct val="120000"/>
              </a:lnSpc>
              <a:spcBef>
                <a:spcPts val="600"/>
              </a:spcBef>
              <a:buFont typeface="Arial" panose="020B0604020202020204" pitchFamily="34" charset="0"/>
              <a:buChar char="•"/>
            </a:pPr>
            <a:r>
              <a:rPr lang="pt-PT" dirty="0">
                <a:solidFill>
                  <a:srgbClr val="000000"/>
                </a:solidFill>
              </a:rPr>
              <a:t>Avaliações </a:t>
            </a:r>
            <a:r>
              <a:rPr lang="pt-PT" b="1" dirty="0">
                <a:solidFill>
                  <a:srgbClr val="000000"/>
                </a:solidFill>
              </a:rPr>
              <a:t>pré-crise</a:t>
            </a:r>
            <a:r>
              <a:rPr lang="pt-PT" dirty="0">
                <a:solidFill>
                  <a:srgbClr val="000000"/>
                </a:solidFill>
              </a:rPr>
              <a:t> e orientadas para o desenvolvimento – incluindo a Avaliação da Vulnerabilidade e Capacidade (</a:t>
            </a:r>
            <a:r>
              <a:rPr lang="pt-PT" b="1" dirty="0" err="1">
                <a:solidFill>
                  <a:srgbClr val="000000"/>
                </a:solidFill>
              </a:rPr>
              <a:t>VCA</a:t>
            </a:r>
            <a:r>
              <a:rPr lang="pt-PT" dirty="0">
                <a:solidFill>
                  <a:srgbClr val="000000"/>
                </a:solidFill>
              </a:rPr>
              <a:t>) da </a:t>
            </a:r>
            <a:r>
              <a:rPr lang="pt-PT" dirty="0" err="1">
                <a:solidFill>
                  <a:srgbClr val="000000"/>
                </a:solidFill>
              </a:rPr>
              <a:t>RC/RC/IFRC</a:t>
            </a:r>
            <a:endParaRPr lang="pt-PT" b="1" dirty="0">
              <a:solidFill>
                <a:srgbClr val="000000"/>
              </a:solidFill>
            </a:endParaRPr>
          </a:p>
          <a:p>
            <a:pPr marL="571500" indent="-571500">
              <a:lnSpc>
                <a:spcPct val="120000"/>
              </a:lnSpc>
              <a:spcBef>
                <a:spcPts val="600"/>
              </a:spcBef>
              <a:buFont typeface="Arial" panose="020B0604020202020204" pitchFamily="34" charset="0"/>
              <a:buChar char="•"/>
            </a:pPr>
            <a:r>
              <a:rPr lang="pt-PT" dirty="0">
                <a:solidFill>
                  <a:srgbClr val="000000"/>
                </a:solidFill>
              </a:rPr>
              <a:t>Avaliação da </a:t>
            </a:r>
            <a:r>
              <a:rPr lang="pt-PT" b="1" dirty="0">
                <a:solidFill>
                  <a:srgbClr val="000000"/>
                </a:solidFill>
              </a:rPr>
              <a:t>emergência </a:t>
            </a:r>
            <a:r>
              <a:rPr lang="pt-PT" dirty="0">
                <a:solidFill>
                  <a:srgbClr val="000000"/>
                </a:solidFill>
              </a:rPr>
              <a:t>(necessidades prioritárias, capacidades e configurações operacionais), por exemplo, ferramenta de Avaliação Rápida Inicial Multissetorial do IASC (</a:t>
            </a:r>
            <a:r>
              <a:rPr lang="pt-PT" b="1" dirty="0">
                <a:solidFill>
                  <a:srgbClr val="000000"/>
                </a:solidFill>
              </a:rPr>
              <a:t>MIRA</a:t>
            </a:r>
            <a:r>
              <a:rPr lang="pt-PT" dirty="0">
                <a:solidFill>
                  <a:srgbClr val="000000"/>
                </a:solidFill>
              </a:rPr>
              <a:t>)</a:t>
            </a:r>
          </a:p>
          <a:p>
            <a:pPr marL="571500" indent="-571500">
              <a:lnSpc>
                <a:spcPct val="120000"/>
              </a:lnSpc>
              <a:spcBef>
                <a:spcPts val="600"/>
              </a:spcBef>
              <a:buFont typeface="Arial" panose="020B0604020202020204" pitchFamily="34" charset="0"/>
              <a:buChar char="•"/>
            </a:pPr>
            <a:r>
              <a:rPr lang="pt-PT" dirty="0">
                <a:solidFill>
                  <a:srgbClr val="000000"/>
                </a:solidFill>
              </a:rPr>
              <a:t>Avaliações </a:t>
            </a:r>
            <a:r>
              <a:rPr lang="pt-PT" b="1" dirty="0">
                <a:solidFill>
                  <a:srgbClr val="000000"/>
                </a:solidFill>
              </a:rPr>
              <a:t>melhoradas ou centradas em programas</a:t>
            </a:r>
            <a:r>
              <a:rPr lang="pt-PT" dirty="0">
                <a:solidFill>
                  <a:srgbClr val="000000"/>
                </a:solidFill>
              </a:rPr>
              <a:t> para emergências atuais e crónicas, e para programas e melhorias de programas (</a:t>
            </a:r>
            <a:r>
              <a:rPr lang="pt-PT" dirty="0" err="1">
                <a:solidFill>
                  <a:srgbClr val="000000"/>
                </a:solidFill>
              </a:rPr>
              <a:t>técnicos/setoriais</a:t>
            </a:r>
            <a:r>
              <a:rPr lang="pt-PT" dirty="0">
                <a:solidFill>
                  <a:srgbClr val="000000"/>
                </a:solidFill>
              </a:rPr>
              <a:t>) a mais longo prazo:</a:t>
            </a:r>
          </a:p>
          <a:p>
            <a:endParaRPr lang="pt-PT" dirty="0">
              <a:solidFill>
                <a:srgbClr val="000000"/>
              </a:solidFill>
            </a:endParaRPr>
          </a:p>
        </p:txBody>
      </p:sp>
      <p:sp>
        <p:nvSpPr>
          <p:cNvPr id="4" name="Slide Number Placeholder 3">
            <a:extLst>
              <a:ext uri="{FF2B5EF4-FFF2-40B4-BE49-F238E27FC236}">
                <a16:creationId xmlns:a16="http://schemas.microsoft.com/office/drawing/2014/main" id="{85A7F746-0989-4CE0-BEFC-B4E3B0349684}"/>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4</a:t>
            </a:fld>
            <a:endParaRPr lang="pt-PT" dirty="0"/>
          </a:p>
        </p:txBody>
      </p:sp>
      <p:sp>
        <p:nvSpPr>
          <p:cNvPr id="5" name="Text Placeholder 2">
            <a:extLst>
              <a:ext uri="{FF2B5EF4-FFF2-40B4-BE49-F238E27FC236}">
                <a16:creationId xmlns:a16="http://schemas.microsoft.com/office/drawing/2014/main" id="{10D7F587-14B1-4BF8-977F-D0B3BA57C7C6}"/>
              </a:ext>
            </a:extLst>
          </p:cNvPr>
          <p:cNvSpPr txBox="1">
            <a:spLocks/>
          </p:cNvSpPr>
          <p:nvPr/>
        </p:nvSpPr>
        <p:spPr>
          <a:xfrm>
            <a:off x="3616036" y="6005805"/>
            <a:ext cx="11388437" cy="254707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numCol="2" anchor="t">
            <a:normAutofit/>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marL="571500" indent="-571500" hangingPunct="1">
              <a:lnSpc>
                <a:spcPct val="120000"/>
              </a:lnSpc>
              <a:spcBef>
                <a:spcPts val="600"/>
              </a:spcBef>
              <a:buFont typeface="Arial" panose="020B0604020202020204" pitchFamily="34" charset="0"/>
              <a:buChar char="•"/>
            </a:pPr>
            <a:r>
              <a:rPr lang="pt-PT" dirty="0">
                <a:solidFill>
                  <a:srgbClr val="000000"/>
                </a:solidFill>
              </a:rPr>
              <a:t>Nutricional </a:t>
            </a:r>
          </a:p>
          <a:p>
            <a:pPr marL="571500" indent="-571500" hangingPunct="1">
              <a:lnSpc>
                <a:spcPct val="120000"/>
              </a:lnSpc>
              <a:spcBef>
                <a:spcPts val="600"/>
              </a:spcBef>
              <a:buFont typeface="Arial" panose="020B0604020202020204" pitchFamily="34" charset="0"/>
              <a:buChar char="•"/>
            </a:pPr>
            <a:r>
              <a:rPr lang="pt-PT" dirty="0">
                <a:solidFill>
                  <a:srgbClr val="000000"/>
                </a:solidFill>
              </a:rPr>
              <a:t>Saúde</a:t>
            </a:r>
          </a:p>
          <a:p>
            <a:pPr marL="571500" indent="-571500" hangingPunct="1">
              <a:lnSpc>
                <a:spcPct val="120000"/>
              </a:lnSpc>
              <a:spcBef>
                <a:spcPts val="600"/>
              </a:spcBef>
              <a:buFont typeface="Arial" panose="020B0604020202020204" pitchFamily="34" charset="0"/>
              <a:buChar char="•"/>
            </a:pPr>
            <a:r>
              <a:rPr lang="pt-PT" dirty="0" err="1">
                <a:solidFill>
                  <a:srgbClr val="000000"/>
                </a:solidFill>
              </a:rPr>
              <a:t>WASH</a:t>
            </a:r>
            <a:endParaRPr lang="pt-PT" dirty="0">
              <a:solidFill>
                <a:srgbClr val="000000"/>
              </a:solidFill>
            </a:endParaRPr>
          </a:p>
          <a:p>
            <a:pPr marL="571500" indent="-571500" hangingPunct="1">
              <a:lnSpc>
                <a:spcPct val="120000"/>
              </a:lnSpc>
              <a:spcBef>
                <a:spcPts val="600"/>
              </a:spcBef>
              <a:buFont typeface="Arial" panose="020B0604020202020204" pitchFamily="34" charset="0"/>
              <a:buChar char="•"/>
            </a:pPr>
            <a:r>
              <a:rPr lang="pt-PT" dirty="0">
                <a:solidFill>
                  <a:srgbClr val="000000"/>
                </a:solidFill>
              </a:rPr>
              <a:t>Abrigo</a:t>
            </a:r>
          </a:p>
          <a:p>
            <a:pPr marL="571500" indent="-571500" hangingPunct="1">
              <a:lnSpc>
                <a:spcPct val="120000"/>
              </a:lnSpc>
              <a:spcBef>
                <a:spcPts val="600"/>
              </a:spcBef>
              <a:buFont typeface="Arial" panose="020B0604020202020204" pitchFamily="34" charset="0"/>
              <a:buChar char="•"/>
            </a:pPr>
            <a:r>
              <a:rPr lang="pt-PT" dirty="0">
                <a:solidFill>
                  <a:srgbClr val="000000"/>
                </a:solidFill>
              </a:rPr>
              <a:t>Educação</a:t>
            </a:r>
          </a:p>
          <a:p>
            <a:pPr marL="571500" indent="-571500" hangingPunct="1">
              <a:lnSpc>
                <a:spcPct val="120000"/>
              </a:lnSpc>
              <a:spcBef>
                <a:spcPts val="600"/>
              </a:spcBef>
              <a:buFont typeface="Arial" panose="020B0604020202020204" pitchFamily="34" charset="0"/>
              <a:buChar char="•"/>
            </a:pPr>
            <a:r>
              <a:rPr lang="pt-PT" dirty="0">
                <a:solidFill>
                  <a:srgbClr val="000000"/>
                </a:solidFill>
              </a:rPr>
              <a:t>Proteção</a:t>
            </a:r>
          </a:p>
        </p:txBody>
      </p:sp>
    </p:spTree>
    <p:extLst>
      <p:ext uri="{BB962C8B-B14F-4D97-AF65-F5344CB8AC3E}">
        <p14:creationId xmlns:p14="http://schemas.microsoft.com/office/powerpoint/2010/main" val="25186136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fade">
                                      <p:cBhvr>
                                        <p:cTn id="20" dur="500"/>
                                        <p:tgtEl>
                                          <p:spTgt spid="5">
                                            <p:txEl>
                                              <p:pRg st="0" end="0"/>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Effect transition="in" filter="fade">
                                      <p:cBhvr>
                                        <p:cTn id="23" dur="500"/>
                                        <p:tgtEl>
                                          <p:spTgt spid="5">
                                            <p:txEl>
                                              <p:pRg st="1" end="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Effect transition="in" filter="fade">
                                      <p:cBhvr>
                                        <p:cTn id="26" dur="500"/>
                                        <p:tgtEl>
                                          <p:spTgt spid="5">
                                            <p:txEl>
                                              <p:pRg st="2" end="2"/>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Effect transition="in" filter="fade">
                                      <p:cBhvr>
                                        <p:cTn id="29" dur="500"/>
                                        <p:tgtEl>
                                          <p:spTgt spid="5">
                                            <p:txEl>
                                              <p:pRg st="3" end="3"/>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animEffect transition="in" filter="fade">
                                      <p:cBhvr>
                                        <p:cTn id="35"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B20FC-5B10-4377-BE33-541E8A34447B}"/>
              </a:ext>
            </a:extLst>
          </p:cNvPr>
          <p:cNvSpPr>
            <a:spLocks noGrp="1"/>
          </p:cNvSpPr>
          <p:nvPr>
            <p:ph type="title"/>
          </p:nvPr>
        </p:nvSpPr>
        <p:spPr/>
        <p:txBody>
          <a:bodyPr/>
          <a:lstStyle/>
          <a:p>
            <a:r>
              <a:rPr lang="pt-PT">
                <a:solidFill>
                  <a:srgbClr val="000000"/>
                </a:solidFill>
              </a:rPr>
              <a:t>Visto de outra perspetiva</a:t>
            </a:r>
          </a:p>
        </p:txBody>
      </p:sp>
      <p:sp>
        <p:nvSpPr>
          <p:cNvPr id="4" name="Slide Number Placeholder 3">
            <a:extLst>
              <a:ext uri="{FF2B5EF4-FFF2-40B4-BE49-F238E27FC236}">
                <a16:creationId xmlns:a16="http://schemas.microsoft.com/office/drawing/2014/main" id="{00377763-EC55-4659-88F2-1CBAC3AD0886}"/>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5</a:t>
            </a:fld>
            <a:endParaRPr lang="pt-PT"/>
          </a:p>
        </p:txBody>
      </p:sp>
      <p:sp>
        <p:nvSpPr>
          <p:cNvPr id="6" name="Freeform: Shape 5">
            <a:extLst>
              <a:ext uri="{FF2B5EF4-FFF2-40B4-BE49-F238E27FC236}">
                <a16:creationId xmlns:a16="http://schemas.microsoft.com/office/drawing/2014/main" id="{33111D03-7DC6-4743-BBA9-43A153C20233}"/>
              </a:ext>
            </a:extLst>
          </p:cNvPr>
          <p:cNvSpPr/>
          <p:nvPr/>
        </p:nvSpPr>
        <p:spPr>
          <a:xfrm>
            <a:off x="885513" y="1585647"/>
            <a:ext cx="16454749" cy="4653580"/>
          </a:xfrm>
          <a:custGeom>
            <a:avLst/>
            <a:gdLst>
              <a:gd name="connsiteX0" fmla="*/ 0 w 16711881"/>
              <a:gd name="connsiteY0" fmla="*/ 3435197 h 4653580"/>
              <a:gd name="connsiteX1" fmla="*/ 2362200 w 16711881"/>
              <a:gd name="connsiteY1" fmla="*/ 3404717 h 4653580"/>
              <a:gd name="connsiteX2" fmla="*/ 3200400 w 16711881"/>
              <a:gd name="connsiteY2" fmla="*/ 2596997 h 4653580"/>
              <a:gd name="connsiteX3" fmla="*/ 3810000 w 16711881"/>
              <a:gd name="connsiteY3" fmla="*/ 3343757 h 4653580"/>
              <a:gd name="connsiteX4" fmla="*/ 5501640 w 16711881"/>
              <a:gd name="connsiteY4" fmla="*/ 3389477 h 4653580"/>
              <a:gd name="connsiteX5" fmla="*/ 6720840 w 16711881"/>
              <a:gd name="connsiteY5" fmla="*/ 6197 h 4653580"/>
              <a:gd name="connsiteX6" fmla="*/ 8107680 w 16711881"/>
              <a:gd name="connsiteY6" fmla="*/ 4349597 h 4653580"/>
              <a:gd name="connsiteX7" fmla="*/ 11292840 w 16711881"/>
              <a:gd name="connsiteY7" fmla="*/ 4181957 h 4653580"/>
              <a:gd name="connsiteX8" fmla="*/ 12222480 w 16711881"/>
              <a:gd name="connsiteY8" fmla="*/ 3328517 h 4653580"/>
              <a:gd name="connsiteX9" fmla="*/ 12847320 w 16711881"/>
              <a:gd name="connsiteY9" fmla="*/ 3907637 h 4653580"/>
              <a:gd name="connsiteX10" fmla="*/ 13776960 w 16711881"/>
              <a:gd name="connsiteY10" fmla="*/ 3160877 h 4653580"/>
              <a:gd name="connsiteX11" fmla="*/ 14615160 w 16711881"/>
              <a:gd name="connsiteY11" fmla="*/ 3618077 h 4653580"/>
              <a:gd name="connsiteX12" fmla="*/ 15300960 w 16711881"/>
              <a:gd name="connsiteY12" fmla="*/ 3282797 h 4653580"/>
              <a:gd name="connsiteX13" fmla="*/ 16550640 w 16711881"/>
              <a:gd name="connsiteY13" fmla="*/ 3298037 h 4653580"/>
              <a:gd name="connsiteX14" fmla="*/ 16657320 w 16711881"/>
              <a:gd name="connsiteY14" fmla="*/ 3252317 h 4653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11881" h="4653580">
                <a:moveTo>
                  <a:pt x="0" y="3435197"/>
                </a:moveTo>
                <a:cubicBezTo>
                  <a:pt x="914400" y="3489807"/>
                  <a:pt x="1828800" y="3544417"/>
                  <a:pt x="2362200" y="3404717"/>
                </a:cubicBezTo>
                <a:cubicBezTo>
                  <a:pt x="2895600" y="3265017"/>
                  <a:pt x="2959100" y="2607157"/>
                  <a:pt x="3200400" y="2596997"/>
                </a:cubicBezTo>
                <a:cubicBezTo>
                  <a:pt x="3441700" y="2586837"/>
                  <a:pt x="3426460" y="3211677"/>
                  <a:pt x="3810000" y="3343757"/>
                </a:cubicBezTo>
                <a:cubicBezTo>
                  <a:pt x="4193540" y="3475837"/>
                  <a:pt x="5016500" y="3945737"/>
                  <a:pt x="5501640" y="3389477"/>
                </a:cubicBezTo>
                <a:cubicBezTo>
                  <a:pt x="5986780" y="2833217"/>
                  <a:pt x="6286500" y="-153823"/>
                  <a:pt x="6720840" y="6197"/>
                </a:cubicBezTo>
                <a:cubicBezTo>
                  <a:pt x="7155180" y="166217"/>
                  <a:pt x="7345680" y="3653637"/>
                  <a:pt x="8107680" y="4349597"/>
                </a:cubicBezTo>
                <a:cubicBezTo>
                  <a:pt x="8869680" y="5045557"/>
                  <a:pt x="10607040" y="4352137"/>
                  <a:pt x="11292840" y="4181957"/>
                </a:cubicBezTo>
                <a:cubicBezTo>
                  <a:pt x="11978640" y="4011777"/>
                  <a:pt x="11963400" y="3374237"/>
                  <a:pt x="12222480" y="3328517"/>
                </a:cubicBezTo>
                <a:cubicBezTo>
                  <a:pt x="12481560" y="3282797"/>
                  <a:pt x="12588240" y="3935577"/>
                  <a:pt x="12847320" y="3907637"/>
                </a:cubicBezTo>
                <a:cubicBezTo>
                  <a:pt x="13106400" y="3879697"/>
                  <a:pt x="13482320" y="3209137"/>
                  <a:pt x="13776960" y="3160877"/>
                </a:cubicBezTo>
                <a:cubicBezTo>
                  <a:pt x="14071600" y="3112617"/>
                  <a:pt x="14361160" y="3597757"/>
                  <a:pt x="14615160" y="3618077"/>
                </a:cubicBezTo>
                <a:cubicBezTo>
                  <a:pt x="14869160" y="3638397"/>
                  <a:pt x="14978380" y="3336137"/>
                  <a:pt x="15300960" y="3282797"/>
                </a:cubicBezTo>
                <a:cubicBezTo>
                  <a:pt x="15623540" y="3229457"/>
                  <a:pt x="16324580" y="3303117"/>
                  <a:pt x="16550640" y="3298037"/>
                </a:cubicBezTo>
                <a:cubicBezTo>
                  <a:pt x="16776700" y="3292957"/>
                  <a:pt x="16717010" y="3272637"/>
                  <a:pt x="16657320" y="3252317"/>
                </a:cubicBezTo>
              </a:path>
            </a:pathLst>
          </a:custGeom>
          <a:no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pt-PT" sz="1800" b="0" i="0" u="none" strike="noStrike" cap="none" spc="0" normalizeH="0" baseline="0">
              <a:ln>
                <a:noFill/>
              </a:ln>
              <a:solidFill>
                <a:srgbClr val="000000"/>
              </a:solidFill>
              <a:effectLst/>
              <a:uFillTx/>
            </a:endParaRPr>
          </a:p>
        </p:txBody>
      </p:sp>
      <p:sp>
        <p:nvSpPr>
          <p:cNvPr id="7" name="TextBox 6">
            <a:extLst>
              <a:ext uri="{FF2B5EF4-FFF2-40B4-BE49-F238E27FC236}">
                <a16:creationId xmlns:a16="http://schemas.microsoft.com/office/drawing/2014/main" id="{E09D9436-1806-4CA9-9E98-61774189D3F3}"/>
              </a:ext>
            </a:extLst>
          </p:cNvPr>
          <p:cNvSpPr txBox="1"/>
          <p:nvPr/>
        </p:nvSpPr>
        <p:spPr>
          <a:xfrm>
            <a:off x="1070300" y="5420933"/>
            <a:ext cx="3670521"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Tempos “</a:t>
            </a:r>
            <a:r>
              <a:rPr lang="pt-PT" sz="4000" b="1" dirty="0">
                <a:solidFill>
                  <a:srgbClr val="000000"/>
                </a:solidFill>
              </a:rPr>
              <a:t>n</a:t>
            </a:r>
            <a:r>
              <a:rPr kumimoji="0" lang="pt-PT" sz="40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ormais” com indícios  de problemas</a:t>
            </a:r>
          </a:p>
        </p:txBody>
      </p:sp>
      <p:sp>
        <p:nvSpPr>
          <p:cNvPr id="8" name="TextBox 7">
            <a:extLst>
              <a:ext uri="{FF2B5EF4-FFF2-40B4-BE49-F238E27FC236}">
                <a16:creationId xmlns:a16="http://schemas.microsoft.com/office/drawing/2014/main" id="{52AB40E3-A323-4792-9866-B0F80A62D308}"/>
              </a:ext>
            </a:extLst>
          </p:cNvPr>
          <p:cNvSpPr txBox="1"/>
          <p:nvPr/>
        </p:nvSpPr>
        <p:spPr>
          <a:xfrm>
            <a:off x="4877689" y="6118088"/>
            <a:ext cx="3670521"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4000" b="1">
                <a:solidFill>
                  <a:srgbClr val="000000"/>
                </a:solidFill>
              </a:rPr>
              <a:t>Emergência e resposta</a:t>
            </a:r>
            <a:endParaRPr kumimoji="0" lang="pt-PT" sz="4000" b="1" i="0" u="none" strike="noStrike" cap="none" spc="0" normalizeH="0" baseline="0">
              <a:ln>
                <a:noFill/>
              </a:ln>
              <a:solidFill>
                <a:srgbClr val="000000"/>
              </a:solidFill>
              <a:effectLst/>
              <a:uFillTx/>
              <a:latin typeface="Open Sans Regular"/>
              <a:ea typeface="Open Sans Regular"/>
              <a:cs typeface="Open Sans Regular"/>
              <a:sym typeface="Open Sans Regular"/>
            </a:endParaRPr>
          </a:p>
        </p:txBody>
      </p:sp>
      <p:sp>
        <p:nvSpPr>
          <p:cNvPr id="9" name="TextBox 8">
            <a:extLst>
              <a:ext uri="{FF2B5EF4-FFF2-40B4-BE49-F238E27FC236}">
                <a16:creationId xmlns:a16="http://schemas.microsoft.com/office/drawing/2014/main" id="{428AE549-0492-456C-9594-3D96C94A4B12}"/>
              </a:ext>
            </a:extLst>
          </p:cNvPr>
          <p:cNvSpPr txBox="1"/>
          <p:nvPr/>
        </p:nvSpPr>
        <p:spPr>
          <a:xfrm>
            <a:off x="11632640" y="6178658"/>
            <a:ext cx="5427114"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4000" b="1">
                <a:solidFill>
                  <a:srgbClr val="000000"/>
                </a:solidFill>
              </a:rPr>
              <a:t>Rescaldo imediato e o novo “normal”</a:t>
            </a:r>
            <a:endParaRPr kumimoji="0" lang="pt-PT" sz="4000" b="1" i="0" u="none" strike="noStrike" cap="none" spc="0" normalizeH="0" baseline="0">
              <a:ln>
                <a:noFill/>
              </a:ln>
              <a:solidFill>
                <a:srgbClr val="000000"/>
              </a:solidFill>
              <a:effectLst/>
              <a:uFillTx/>
              <a:latin typeface="Open Sans Regular"/>
              <a:ea typeface="Open Sans Regular"/>
              <a:cs typeface="Open Sans Regular"/>
              <a:sym typeface="Open Sans Regular"/>
            </a:endParaRPr>
          </a:p>
        </p:txBody>
      </p:sp>
      <p:sp>
        <p:nvSpPr>
          <p:cNvPr id="10" name="TextBox 9">
            <a:extLst>
              <a:ext uri="{FF2B5EF4-FFF2-40B4-BE49-F238E27FC236}">
                <a16:creationId xmlns:a16="http://schemas.microsoft.com/office/drawing/2014/main" id="{A4FBA187-C35E-42DF-9E62-F29786F619B0}"/>
              </a:ext>
            </a:extLst>
          </p:cNvPr>
          <p:cNvSpPr txBox="1"/>
          <p:nvPr/>
        </p:nvSpPr>
        <p:spPr>
          <a:xfrm>
            <a:off x="3508768" y="3315349"/>
            <a:ext cx="1057983"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4000" b="1">
                <a:solidFill>
                  <a:srgbClr val="FF0000"/>
                </a:solidFill>
              </a:rPr>
              <a:t>VCA</a:t>
            </a:r>
            <a:endParaRPr kumimoji="0" lang="pt-PT" sz="4000" b="1" i="0" u="none" strike="noStrike" cap="none" spc="0" normalizeH="0" baseline="0">
              <a:ln>
                <a:noFill/>
              </a:ln>
              <a:solidFill>
                <a:srgbClr val="FF0000"/>
              </a:solidFill>
              <a:effectLst/>
              <a:uFillTx/>
              <a:sym typeface="Open Sans Regular"/>
            </a:endParaRPr>
          </a:p>
        </p:txBody>
      </p:sp>
      <p:sp>
        <p:nvSpPr>
          <p:cNvPr id="11" name="TextBox 10">
            <a:extLst>
              <a:ext uri="{FF2B5EF4-FFF2-40B4-BE49-F238E27FC236}">
                <a16:creationId xmlns:a16="http://schemas.microsoft.com/office/drawing/2014/main" id="{CCECAF80-04FE-435E-BCC4-64422264D11F}"/>
              </a:ext>
            </a:extLst>
          </p:cNvPr>
          <p:cNvSpPr txBox="1"/>
          <p:nvPr/>
        </p:nvSpPr>
        <p:spPr>
          <a:xfrm>
            <a:off x="7369450" y="1163613"/>
            <a:ext cx="6907467"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4000" b="1" i="0" u="none" strike="noStrike" cap="none" spc="0" normalizeH="0" baseline="0" dirty="0">
                <a:ln>
                  <a:noFill/>
                </a:ln>
                <a:solidFill>
                  <a:srgbClr val="FF0000"/>
                </a:solidFill>
                <a:effectLst/>
                <a:uFillTx/>
                <a:sym typeface="Open Sans Regular"/>
              </a:rPr>
              <a:t>Avaliação</a:t>
            </a:r>
            <a:r>
              <a:rPr kumimoji="0" lang="pt-PT" sz="4000" b="1" i="0" u="none" strike="noStrike" cap="none" spc="0" normalizeH="0" dirty="0">
                <a:ln>
                  <a:noFill/>
                </a:ln>
                <a:solidFill>
                  <a:srgbClr val="FF0000"/>
                </a:solidFill>
                <a:effectLst/>
                <a:uFillTx/>
                <a:sym typeface="Open Sans Regular"/>
              </a:rPr>
              <a:t> da emergência</a:t>
            </a:r>
            <a:endParaRPr kumimoji="0" lang="pt-PT" sz="4000" b="1" i="0" u="none" strike="noStrike" cap="none" spc="0" normalizeH="0" baseline="0" dirty="0">
              <a:ln>
                <a:noFill/>
              </a:ln>
              <a:solidFill>
                <a:srgbClr val="FF0000"/>
              </a:solidFill>
              <a:effectLst/>
              <a:uFillTx/>
              <a:sym typeface="Open Sans Regular"/>
            </a:endParaRPr>
          </a:p>
        </p:txBody>
      </p:sp>
      <p:sp>
        <p:nvSpPr>
          <p:cNvPr id="12" name="TextBox 11">
            <a:extLst>
              <a:ext uri="{FF2B5EF4-FFF2-40B4-BE49-F238E27FC236}">
                <a16:creationId xmlns:a16="http://schemas.microsoft.com/office/drawing/2014/main" id="{63E46D09-7430-4268-95CA-7CAE6D9DBAA3}"/>
              </a:ext>
            </a:extLst>
          </p:cNvPr>
          <p:cNvSpPr txBox="1"/>
          <p:nvPr/>
        </p:nvSpPr>
        <p:spPr>
          <a:xfrm>
            <a:off x="9363553" y="2401294"/>
            <a:ext cx="7696201"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pt-PT" sz="4000" b="1">
                <a:solidFill>
                  <a:srgbClr val="FF0000"/>
                </a:solidFill>
              </a:rPr>
              <a:t>Avaliações detalhadas</a:t>
            </a:r>
            <a:endParaRPr kumimoji="0" lang="pt-PT" sz="4000" b="1" i="0" u="none" strike="noStrike" cap="none" spc="0" normalizeH="0" baseline="0">
              <a:ln>
                <a:noFill/>
              </a:ln>
              <a:solidFill>
                <a:srgbClr val="FF0000"/>
              </a:solidFill>
              <a:effectLst/>
              <a:uFillTx/>
              <a:sym typeface="Open Sans Regular"/>
            </a:endParaRPr>
          </a:p>
          <a:p>
            <a:pPr marL="0" marR="0" indent="0" algn="l" defTabSz="584200" rtl="0" fontAlgn="auto" latinLnBrk="0" hangingPunct="0">
              <a:lnSpc>
                <a:spcPct val="100000"/>
              </a:lnSpc>
              <a:spcBef>
                <a:spcPts val="0"/>
              </a:spcBef>
              <a:spcAft>
                <a:spcPts val="0"/>
              </a:spcAft>
              <a:buClrTx/>
              <a:buSzTx/>
              <a:buFontTx/>
              <a:buNone/>
              <a:tabLst/>
            </a:pPr>
            <a:r>
              <a:rPr lang="pt-PT" sz="4000" b="1">
                <a:solidFill>
                  <a:srgbClr val="FF0000"/>
                </a:solidFill>
              </a:rPr>
              <a:t>(técnicas, setoriais, acompanhamento, criação da base de referência)</a:t>
            </a:r>
            <a:endParaRPr kumimoji="0" lang="pt-PT" sz="4000" b="1" i="0" u="none" strike="noStrike" cap="none" spc="0" normalizeH="0" baseline="0">
              <a:ln>
                <a:noFill/>
              </a:ln>
              <a:solidFill>
                <a:srgbClr val="FF0000"/>
              </a:solidFill>
              <a:effectLst/>
              <a:uFillTx/>
              <a:sym typeface="Open Sans Regular"/>
            </a:endParaRPr>
          </a:p>
        </p:txBody>
      </p:sp>
      <p:sp>
        <p:nvSpPr>
          <p:cNvPr id="13" name="Freeform: Shape 12">
            <a:extLst>
              <a:ext uri="{FF2B5EF4-FFF2-40B4-BE49-F238E27FC236}">
                <a16:creationId xmlns:a16="http://schemas.microsoft.com/office/drawing/2014/main" id="{A7DA5560-16C0-4181-8A21-D624B6BA95CD}"/>
              </a:ext>
            </a:extLst>
          </p:cNvPr>
          <p:cNvSpPr/>
          <p:nvPr/>
        </p:nvSpPr>
        <p:spPr>
          <a:xfrm>
            <a:off x="5678106" y="2177870"/>
            <a:ext cx="11619293" cy="3166358"/>
          </a:xfrm>
          <a:custGeom>
            <a:avLst/>
            <a:gdLst>
              <a:gd name="connsiteX0" fmla="*/ 0 w 12054840"/>
              <a:gd name="connsiteY0" fmla="*/ 3095170 h 3166358"/>
              <a:gd name="connsiteX1" fmla="*/ 1158240 w 12054840"/>
              <a:gd name="connsiteY1" fmla="*/ 2881810 h 3166358"/>
              <a:gd name="connsiteX2" fmla="*/ 2910840 w 12054840"/>
              <a:gd name="connsiteY2" fmla="*/ 809170 h 3166358"/>
              <a:gd name="connsiteX3" fmla="*/ 5745480 w 12054840"/>
              <a:gd name="connsiteY3" fmla="*/ 1450 h 3166358"/>
              <a:gd name="connsiteX4" fmla="*/ 12054840 w 12054840"/>
              <a:gd name="connsiteY4" fmla="*/ 595810 h 3166358"/>
              <a:gd name="connsiteX5" fmla="*/ 12054840 w 12054840"/>
              <a:gd name="connsiteY5" fmla="*/ 595810 h 3166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54840" h="3166358">
                <a:moveTo>
                  <a:pt x="0" y="3095170"/>
                </a:moveTo>
                <a:cubicBezTo>
                  <a:pt x="336550" y="3178990"/>
                  <a:pt x="673100" y="3262810"/>
                  <a:pt x="1158240" y="2881810"/>
                </a:cubicBezTo>
                <a:cubicBezTo>
                  <a:pt x="1643380" y="2500810"/>
                  <a:pt x="2146300" y="1289230"/>
                  <a:pt x="2910840" y="809170"/>
                </a:cubicBezTo>
                <a:cubicBezTo>
                  <a:pt x="3675380" y="329110"/>
                  <a:pt x="4221480" y="37010"/>
                  <a:pt x="5745480" y="1450"/>
                </a:cubicBezTo>
                <a:cubicBezTo>
                  <a:pt x="7269480" y="-34110"/>
                  <a:pt x="12054840" y="595810"/>
                  <a:pt x="12054840" y="595810"/>
                </a:cubicBezTo>
                <a:lnTo>
                  <a:pt x="12054840" y="595810"/>
                </a:lnTo>
              </a:path>
            </a:pathLst>
          </a:custGeom>
          <a:noFill/>
          <a:ln w="76200" cap="flat">
            <a:solidFill>
              <a:srgbClr val="FF0000"/>
            </a:solidFill>
            <a:prstDash val="dash"/>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pt-PT" sz="1800" b="0" i="0" u="none" strike="noStrike" cap="none" spc="0" normalizeH="0" baseline="0">
              <a:ln>
                <a:noFill/>
              </a:ln>
              <a:solidFill>
                <a:srgbClr val="000000"/>
              </a:solidFill>
              <a:effectLst/>
              <a:uFillTx/>
            </a:endParaRPr>
          </a:p>
        </p:txBody>
      </p:sp>
      <p:sp>
        <p:nvSpPr>
          <p:cNvPr id="3" name="TextBox 2">
            <a:extLst>
              <a:ext uri="{FF2B5EF4-FFF2-40B4-BE49-F238E27FC236}">
                <a16:creationId xmlns:a16="http://schemas.microsoft.com/office/drawing/2014/main" id="{0DAC301D-7581-456E-B86D-557DF89EC89D}"/>
              </a:ext>
            </a:extLst>
          </p:cNvPr>
          <p:cNvSpPr txBox="1"/>
          <p:nvPr/>
        </p:nvSpPr>
        <p:spPr>
          <a:xfrm rot="16200000">
            <a:off x="-2770131" y="4517728"/>
            <a:ext cx="6593152"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4000">
                <a:solidFill>
                  <a:srgbClr val="000000"/>
                </a:solidFill>
              </a:rPr>
              <a:t>Intensidade da emergência</a:t>
            </a:r>
            <a:endParaRPr kumimoji="0" lang="pt-PT" sz="4000" b="0" i="0" u="none" strike="noStrike" cap="none" spc="0" normalizeH="0" baseline="0">
              <a:ln>
                <a:noFill/>
              </a:ln>
              <a:solidFill>
                <a:srgbClr val="000000"/>
              </a:solidFill>
              <a:effectLst/>
              <a:uFillTx/>
              <a:latin typeface="Open Sans Regular"/>
              <a:ea typeface="Open Sans Regular"/>
              <a:cs typeface="Open Sans Regular"/>
              <a:sym typeface="Open Sans Regular"/>
            </a:endParaRPr>
          </a:p>
        </p:txBody>
      </p:sp>
      <p:sp>
        <p:nvSpPr>
          <p:cNvPr id="14" name="TextBox 13">
            <a:extLst>
              <a:ext uri="{FF2B5EF4-FFF2-40B4-BE49-F238E27FC236}">
                <a16:creationId xmlns:a16="http://schemas.microsoft.com/office/drawing/2014/main" id="{6837393F-B8C0-483B-A47E-D33248059F12}"/>
              </a:ext>
            </a:extLst>
          </p:cNvPr>
          <p:cNvSpPr txBox="1"/>
          <p:nvPr/>
        </p:nvSpPr>
        <p:spPr>
          <a:xfrm>
            <a:off x="8793873" y="8286379"/>
            <a:ext cx="1776127"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4000">
                <a:solidFill>
                  <a:srgbClr val="000000"/>
                </a:solidFill>
              </a:rPr>
              <a:t>Tempo</a:t>
            </a:r>
            <a:endParaRPr kumimoji="0" lang="pt-PT" sz="4000" b="0" i="0" u="none" strike="noStrike" cap="none" spc="0" normalizeH="0" baseline="0">
              <a:ln>
                <a:noFill/>
              </a:ln>
              <a:solidFill>
                <a:srgbClr val="000000"/>
              </a:solidFill>
              <a:effectLst/>
              <a:uFillTx/>
              <a:latin typeface="Open Sans Regular"/>
              <a:ea typeface="Open Sans Regular"/>
              <a:cs typeface="Open Sans Regular"/>
              <a:sym typeface="Open Sans Regular"/>
            </a:endParaRPr>
          </a:p>
        </p:txBody>
      </p:sp>
    </p:spTree>
    <p:extLst>
      <p:ext uri="{BB962C8B-B14F-4D97-AF65-F5344CB8AC3E}">
        <p14:creationId xmlns:p14="http://schemas.microsoft.com/office/powerpoint/2010/main" val="19483496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C2B57-A599-4835-A01A-435F04DB4DD8}"/>
              </a:ext>
            </a:extLst>
          </p:cNvPr>
          <p:cNvSpPr>
            <a:spLocks noGrp="1"/>
          </p:cNvSpPr>
          <p:nvPr>
            <p:ph type="title"/>
          </p:nvPr>
        </p:nvSpPr>
        <p:spPr>
          <a:xfrm>
            <a:off x="392703" y="70423"/>
            <a:ext cx="16947559" cy="1130300"/>
          </a:xfrm>
        </p:spPr>
        <p:txBody>
          <a:bodyPr>
            <a:normAutofit fontScale="90000"/>
          </a:bodyPr>
          <a:lstStyle/>
          <a:p>
            <a:r>
              <a:rPr lang="pt-PT" dirty="0">
                <a:solidFill>
                  <a:srgbClr val="000000"/>
                </a:solidFill>
              </a:rPr>
              <a:t>Avaliação da Vulnerabilidade e Capacidade (</a:t>
            </a:r>
            <a:r>
              <a:rPr lang="pt-PT" dirty="0" err="1">
                <a:solidFill>
                  <a:srgbClr val="000000"/>
                </a:solidFill>
              </a:rPr>
              <a:t>VCA</a:t>
            </a:r>
            <a:r>
              <a:rPr lang="pt-PT" dirty="0">
                <a:solidFill>
                  <a:srgbClr val="000000"/>
                </a:solidFill>
              </a:rPr>
              <a:t>)</a:t>
            </a:r>
          </a:p>
        </p:txBody>
      </p:sp>
      <p:sp>
        <p:nvSpPr>
          <p:cNvPr id="3" name="Text Placeholder 2">
            <a:extLst>
              <a:ext uri="{FF2B5EF4-FFF2-40B4-BE49-F238E27FC236}">
                <a16:creationId xmlns:a16="http://schemas.microsoft.com/office/drawing/2014/main" id="{5108C654-AABE-44CE-9B8C-8AE57E678DE2}"/>
              </a:ext>
            </a:extLst>
          </p:cNvPr>
          <p:cNvSpPr>
            <a:spLocks noGrp="1"/>
          </p:cNvSpPr>
          <p:nvPr>
            <p:ph type="body" sz="half" idx="1"/>
          </p:nvPr>
        </p:nvSpPr>
        <p:spPr>
          <a:xfrm>
            <a:off x="2639291" y="1167006"/>
            <a:ext cx="14700972" cy="7120317"/>
          </a:xfrm>
        </p:spPr>
        <p:txBody>
          <a:bodyPr>
            <a:normAutofit/>
          </a:bodyPr>
          <a:lstStyle/>
          <a:p>
            <a:r>
              <a:rPr lang="pt-PT" dirty="0"/>
              <a:t>“A </a:t>
            </a:r>
            <a:r>
              <a:rPr lang="pt-PT" dirty="0" err="1"/>
              <a:t>VCA</a:t>
            </a:r>
            <a:r>
              <a:rPr lang="pt-PT" dirty="0"/>
              <a:t> permite identificar prioridades locais e tomar medidas adequadas para reduzir o risco de catástrofe, e contribui para a conceção e o desenvolvimento de programas que se apoiam mutuamente e respondem às necessidades das pessoas mais diretamente envolvidas”.</a:t>
            </a:r>
          </a:p>
          <a:p>
            <a:r>
              <a:rPr lang="pt-PT" dirty="0"/>
              <a:t>”</a:t>
            </a:r>
          </a:p>
        </p:txBody>
      </p:sp>
      <p:sp>
        <p:nvSpPr>
          <p:cNvPr id="4" name="Slide Number Placeholder 3">
            <a:extLst>
              <a:ext uri="{FF2B5EF4-FFF2-40B4-BE49-F238E27FC236}">
                <a16:creationId xmlns:a16="http://schemas.microsoft.com/office/drawing/2014/main" id="{22CF78B7-6F6F-4D29-BF96-4A5938ECAD81}"/>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6</a:t>
            </a:fld>
            <a:endParaRPr lang="pt-PT" dirty="0"/>
          </a:p>
        </p:txBody>
      </p:sp>
      <p:pic>
        <p:nvPicPr>
          <p:cNvPr id="5" name="Picture 2" descr="https://www.ifrc.org/PageFiles/49567/p16948_464.jpg">
            <a:extLst>
              <a:ext uri="{FF2B5EF4-FFF2-40B4-BE49-F238E27FC236}">
                <a16:creationId xmlns:a16="http://schemas.microsoft.com/office/drawing/2014/main" id="{302075B5-1FEF-44E9-AAED-92699DDA531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51217" y="4325367"/>
            <a:ext cx="9398617" cy="506390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0FC9166-6B83-4CBF-96A6-2A6309732D38}"/>
              </a:ext>
            </a:extLst>
          </p:cNvPr>
          <p:cNvSpPr txBox="1"/>
          <p:nvPr/>
        </p:nvSpPr>
        <p:spPr>
          <a:xfrm>
            <a:off x="14074345" y="9004524"/>
            <a:ext cx="2933495"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2000" dirty="0">
                <a:solidFill>
                  <a:srgbClr val="00B297"/>
                </a:solidFill>
              </a:rPr>
              <a:t>Imagem e texto da </a:t>
            </a:r>
            <a:r>
              <a:rPr lang="pt-PT" sz="2000" dirty="0" err="1">
                <a:solidFill>
                  <a:srgbClr val="00B297"/>
                </a:solidFill>
              </a:rPr>
              <a:t>IFRC</a:t>
            </a:r>
            <a:endParaRPr lang="pt-PT" sz="2000" dirty="0">
              <a:solidFill>
                <a:srgbClr val="00B297"/>
              </a:solidFill>
            </a:endParaRPr>
          </a:p>
        </p:txBody>
      </p:sp>
    </p:spTree>
    <p:extLst>
      <p:ext uri="{BB962C8B-B14F-4D97-AF65-F5344CB8AC3E}">
        <p14:creationId xmlns:p14="http://schemas.microsoft.com/office/powerpoint/2010/main" val="328220562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89E847-B5B2-4AE9-88C6-7E721526A11C}"/>
              </a:ext>
            </a:extLst>
          </p:cNvPr>
          <p:cNvSpPr>
            <a:spLocks noGrp="1"/>
          </p:cNvSpPr>
          <p:nvPr>
            <p:ph type="title"/>
          </p:nvPr>
        </p:nvSpPr>
        <p:spPr>
          <a:xfrm>
            <a:off x="516103" y="279822"/>
            <a:ext cx="16308055" cy="1117600"/>
          </a:xfrm>
        </p:spPr>
        <p:txBody>
          <a:bodyPr>
            <a:normAutofit fontScale="90000"/>
          </a:bodyPr>
          <a:lstStyle/>
          <a:p>
            <a:r>
              <a:rPr lang="pt-PT" dirty="0">
                <a:solidFill>
                  <a:srgbClr val="000000"/>
                </a:solidFill>
              </a:rPr>
              <a:t>Prioridades da avaliação da emergência – </a:t>
            </a:r>
            <a:r>
              <a:rPr lang="pt-PT" i="1" dirty="0">
                <a:solidFill>
                  <a:srgbClr val="000000"/>
                </a:solidFill>
              </a:rPr>
              <a:t>debate de ideias</a:t>
            </a:r>
          </a:p>
        </p:txBody>
      </p:sp>
      <p:sp>
        <p:nvSpPr>
          <p:cNvPr id="6" name="Text Placeholder 5">
            <a:extLst>
              <a:ext uri="{FF2B5EF4-FFF2-40B4-BE49-F238E27FC236}">
                <a16:creationId xmlns:a16="http://schemas.microsoft.com/office/drawing/2014/main" id="{6A6D3D74-E6F8-4A9B-82FD-734ACE7DBBF5}"/>
              </a:ext>
            </a:extLst>
          </p:cNvPr>
          <p:cNvSpPr>
            <a:spLocks noGrp="1"/>
          </p:cNvSpPr>
          <p:nvPr>
            <p:ph type="body" sz="quarter" idx="1"/>
          </p:nvPr>
        </p:nvSpPr>
        <p:spPr>
          <a:xfrm>
            <a:off x="1032208" y="2276352"/>
            <a:ext cx="10123472" cy="3515149"/>
          </a:xfrm>
        </p:spPr>
        <p:txBody>
          <a:bodyPr>
            <a:normAutofit fontScale="92500" lnSpcReduction="20000"/>
          </a:bodyPr>
          <a:lstStyle/>
          <a:p>
            <a:r>
              <a:rPr lang="pt-PT" b="1" dirty="0"/>
              <a:t>O que é que queremos saber?</a:t>
            </a:r>
            <a:br>
              <a:rPr lang="pt-PT" dirty="0"/>
            </a:br>
            <a:r>
              <a:rPr lang="pt-PT" dirty="0"/>
              <a:t>Vamos criar uma lista das 10 perguntas mais importantes para as quais precisam de respostas quando fizerem uma avaliação para uma </a:t>
            </a:r>
            <a:r>
              <a:rPr lang="pt-PT" b="1" dirty="0"/>
              <a:t>resposta imediata a uma crise humanitária</a:t>
            </a:r>
            <a:r>
              <a:rPr lang="pt-PT" dirty="0"/>
              <a:t>. (Considerem qualquer tipo de emergência súbita).</a:t>
            </a:r>
          </a:p>
        </p:txBody>
      </p:sp>
      <p:sp>
        <p:nvSpPr>
          <p:cNvPr id="4" name="Slide Number Placeholder 3">
            <a:extLst>
              <a:ext uri="{FF2B5EF4-FFF2-40B4-BE49-F238E27FC236}">
                <a16:creationId xmlns:a16="http://schemas.microsoft.com/office/drawing/2014/main" id="{E81F2FD1-54AC-4963-8F10-DD29AF35CE0A}"/>
              </a:ext>
            </a:extLst>
          </p:cNvPr>
          <p:cNvSpPr>
            <a:spLocks noGrp="1"/>
          </p:cNvSpPr>
          <p:nvPr>
            <p:ph type="sldNum" sz="quarter" idx="2"/>
          </p:nvPr>
        </p:nvSpPr>
        <p:spPr>
          <a:xfrm>
            <a:off x="3396741" y="8803219"/>
            <a:ext cx="248466" cy="410369"/>
          </a:xfrm>
        </p:spPr>
        <p:txBody>
          <a:bodyPr/>
          <a:lstStyle/>
          <a:p>
            <a:fld id="{86CB4B4D-7CA3-9044-876B-883B54F8677D}" type="slidenum">
              <a:rPr lang="pt-PT" smtClean="0"/>
              <a:pPr/>
              <a:t>7</a:t>
            </a:fld>
            <a:endParaRPr lang="pt-PT" dirty="0"/>
          </a:p>
        </p:txBody>
      </p:sp>
      <p:grpSp>
        <p:nvGrpSpPr>
          <p:cNvPr id="3" name="Group 2">
            <a:extLst>
              <a:ext uri="{FF2B5EF4-FFF2-40B4-BE49-F238E27FC236}">
                <a16:creationId xmlns:a16="http://schemas.microsoft.com/office/drawing/2014/main" id="{BA3BECFB-636A-4FF8-B43F-DB83B608D36B}"/>
              </a:ext>
            </a:extLst>
          </p:cNvPr>
          <p:cNvGrpSpPr/>
          <p:nvPr/>
        </p:nvGrpSpPr>
        <p:grpSpPr>
          <a:xfrm>
            <a:off x="934844" y="5773615"/>
            <a:ext cx="10220836" cy="2662130"/>
            <a:chOff x="934844" y="4876800"/>
            <a:chExt cx="10220836" cy="2662130"/>
          </a:xfrm>
        </p:grpSpPr>
        <p:sp>
          <p:nvSpPr>
            <p:cNvPr id="9" name="Title 4">
              <a:extLst>
                <a:ext uri="{FF2B5EF4-FFF2-40B4-BE49-F238E27FC236}">
                  <a16:creationId xmlns:a16="http://schemas.microsoft.com/office/drawing/2014/main" id="{73D5FE12-9B6A-4F1A-898A-3D85D5FAE528}"/>
                </a:ext>
              </a:extLst>
            </p:cNvPr>
            <p:cNvSpPr txBox="1">
              <a:spLocks/>
            </p:cNvSpPr>
            <p:nvPr/>
          </p:nvSpPr>
          <p:spPr>
            <a:xfrm>
              <a:off x="934844" y="4876800"/>
              <a:ext cx="9117545" cy="11176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a:bodyPr>
            <a:lst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a:lstStyle>
            <a:p>
              <a:pPr hangingPunct="1"/>
              <a:r>
                <a:rPr lang="pt-PT" dirty="0">
                  <a:solidFill>
                    <a:srgbClr val="000000"/>
                  </a:solidFill>
                </a:rPr>
                <a:t>Reflexão</a:t>
              </a:r>
            </a:p>
          </p:txBody>
        </p:sp>
        <p:sp>
          <p:nvSpPr>
            <p:cNvPr id="10" name="Text Placeholder 5">
              <a:extLst>
                <a:ext uri="{FF2B5EF4-FFF2-40B4-BE49-F238E27FC236}">
                  <a16:creationId xmlns:a16="http://schemas.microsoft.com/office/drawing/2014/main" id="{F3025BF3-8C42-4F04-945A-1675D7D5F2B7}"/>
                </a:ext>
              </a:extLst>
            </p:cNvPr>
            <p:cNvSpPr txBox="1">
              <a:spLocks/>
            </p:cNvSpPr>
            <p:nvPr/>
          </p:nvSpPr>
          <p:spPr>
            <a:xfrm>
              <a:off x="1032208" y="6116320"/>
              <a:ext cx="10123472" cy="142261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t">
              <a:normAutofit fontScale="85000" lnSpcReduction="20000"/>
            </a:bodyPr>
            <a:lstStyle>
              <a:lvl1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1pPr>
              <a:lvl2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2pPr>
              <a:lvl3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3pPr>
              <a:lvl4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4pPr>
              <a:lvl5pPr marL="0" marR="0" indent="0" algn="l" defTabSz="778972" rtl="0" latinLnBrk="0">
                <a:lnSpc>
                  <a:spcPct val="100000"/>
                </a:lnSpc>
                <a:spcBef>
                  <a:spcPts val="2667"/>
                </a:spcBef>
                <a:spcAft>
                  <a:spcPts val="0"/>
                </a:spcAft>
                <a:buClrTx/>
                <a:buSzTx/>
                <a:buFontTx/>
                <a:buNone/>
                <a:tabLst/>
                <a:defRPr sz="4000" b="0" i="0" u="none" strike="noStrike" cap="none" spc="0" baseline="0">
                  <a:ln>
                    <a:noFill/>
                  </a:ln>
                  <a:solidFill>
                    <a:srgbClr val="000000"/>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a:lstStyle>
            <a:p>
              <a:pPr hangingPunct="1"/>
              <a:r>
                <a:rPr lang="pt-PT" dirty="0"/>
                <a:t>Comparem a vossa lista com o quadro no topo da página 11 do Manual Esfera - faltou alguma prioridade?</a:t>
              </a:r>
            </a:p>
          </p:txBody>
        </p:sp>
      </p:grpSp>
      <p:pic>
        <p:nvPicPr>
          <p:cNvPr id="11" name="Picture 2" descr="Image result for flipchart">
            <a:extLst>
              <a:ext uri="{FF2B5EF4-FFF2-40B4-BE49-F238E27FC236}">
                <a16:creationId xmlns:a16="http://schemas.microsoft.com/office/drawing/2014/main" id="{B171CB83-07F6-4246-B9D6-BD22892E6B4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2223184" y="1931160"/>
            <a:ext cx="4425896" cy="728242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C8A658D-EBCD-41E1-A89E-F0C0077A0211}"/>
              </a:ext>
            </a:extLst>
          </p:cNvPr>
          <p:cNvSpPr txBox="1"/>
          <p:nvPr/>
        </p:nvSpPr>
        <p:spPr>
          <a:xfrm rot="21201061" flipH="1">
            <a:off x="13573484" y="2665623"/>
            <a:ext cx="2245731" cy="4719241"/>
          </a:xfrm>
          <a:prstGeom prst="rect">
            <a:avLst/>
          </a:prstGeom>
          <a:noFill/>
          <a:ln w="12700" cap="flat">
            <a:noFill/>
            <a:miter lim="400000"/>
          </a:ln>
          <a:effectLst/>
          <a:scene3d>
            <a:camera prst="perspectiveHeroicExtremeRightFacing" fov="6000000">
              <a:rot lat="600000" lon="19800000" rev="0"/>
            </a:camera>
            <a:lightRig rig="threePt" dir="t"/>
          </a:scene3d>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2400" b="0" i="1"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rPr>
              <a:t>prioridades</a:t>
            </a:r>
          </a:p>
          <a:p>
            <a:pPr marR="0" algn="l" defTabSz="584200" rtl="0" fontAlgn="auto" latinLnBrk="0" hangingPunct="0">
              <a:lnSpc>
                <a:spcPct val="100000"/>
              </a:lnSpc>
              <a:spcBef>
                <a:spcPts val="0"/>
              </a:spcBef>
              <a:spcAft>
                <a:spcPts val="0"/>
              </a:spcAft>
              <a:buClrTx/>
              <a:buSzTx/>
              <a:tabLst/>
            </a:pPr>
            <a:r>
              <a:rPr lang="pt-PT" i="1" dirty="0">
                <a:solidFill>
                  <a:srgbClr val="000000"/>
                </a:solidFill>
                <a:latin typeface="MV Boli" panose="02000500030200090000" pitchFamily="2" charset="0"/>
                <a:cs typeface="MV Boli" panose="02000500030200090000" pitchFamily="2" charset="0"/>
              </a:rPr>
              <a:t>1</a:t>
            </a:r>
          </a:p>
          <a:p>
            <a:pPr marR="0" algn="l" defTabSz="584200" rtl="0" fontAlgn="auto" latinLnBrk="0" hangingPunct="0">
              <a:lnSpc>
                <a:spcPct val="100000"/>
              </a:lnSpc>
              <a:spcBef>
                <a:spcPts val="0"/>
              </a:spcBef>
              <a:spcAft>
                <a:spcPts val="0"/>
              </a:spcAft>
              <a:buClrTx/>
              <a:buSzTx/>
              <a:tabLst/>
            </a:pPr>
            <a:r>
              <a:rPr lang="pt-PT" i="1" dirty="0">
                <a:solidFill>
                  <a:srgbClr val="000000"/>
                </a:solidFill>
                <a:latin typeface="MV Boli" panose="02000500030200090000" pitchFamily="2" charset="0"/>
                <a:cs typeface="MV Boli" panose="02000500030200090000" pitchFamily="2" charset="0"/>
              </a:rPr>
              <a:t>2</a:t>
            </a:r>
          </a:p>
          <a:p>
            <a:pPr marR="0" algn="l" defTabSz="584200" rtl="0" fontAlgn="auto" latinLnBrk="0" hangingPunct="0">
              <a:lnSpc>
                <a:spcPct val="100000"/>
              </a:lnSpc>
              <a:spcBef>
                <a:spcPts val="0"/>
              </a:spcBef>
              <a:spcAft>
                <a:spcPts val="0"/>
              </a:spcAft>
              <a:buClrTx/>
              <a:buSzTx/>
              <a:tabLst/>
            </a:pPr>
            <a:r>
              <a:rPr lang="pt-PT" i="1" dirty="0">
                <a:solidFill>
                  <a:srgbClr val="000000"/>
                </a:solidFill>
                <a:latin typeface="MV Boli" panose="02000500030200090000" pitchFamily="2" charset="0"/>
                <a:cs typeface="MV Boli" panose="02000500030200090000" pitchFamily="2" charset="0"/>
              </a:rPr>
              <a:t>3</a:t>
            </a:r>
          </a:p>
          <a:p>
            <a:pPr marR="0" algn="l" defTabSz="584200" rtl="0" fontAlgn="auto" latinLnBrk="0" hangingPunct="0">
              <a:lnSpc>
                <a:spcPct val="100000"/>
              </a:lnSpc>
              <a:spcBef>
                <a:spcPts val="0"/>
              </a:spcBef>
              <a:spcAft>
                <a:spcPts val="0"/>
              </a:spcAft>
              <a:buClrTx/>
              <a:buSzTx/>
              <a:tabLst/>
            </a:pPr>
            <a:r>
              <a:rPr lang="pt-PT" i="1" dirty="0">
                <a:solidFill>
                  <a:srgbClr val="000000"/>
                </a:solidFill>
                <a:latin typeface="MV Boli" panose="02000500030200090000" pitchFamily="2" charset="0"/>
                <a:cs typeface="MV Boli" panose="02000500030200090000" pitchFamily="2" charset="0"/>
              </a:rPr>
              <a:t>4</a:t>
            </a:r>
          </a:p>
          <a:p>
            <a:pPr marR="0" algn="l" defTabSz="584200" rtl="0" fontAlgn="auto" latinLnBrk="0" hangingPunct="0">
              <a:lnSpc>
                <a:spcPct val="100000"/>
              </a:lnSpc>
              <a:spcBef>
                <a:spcPts val="0"/>
              </a:spcBef>
              <a:spcAft>
                <a:spcPts val="0"/>
              </a:spcAft>
              <a:buClrTx/>
              <a:buSzTx/>
              <a:tabLst/>
            </a:pPr>
            <a:r>
              <a:rPr lang="pt-PT" i="1" dirty="0">
                <a:solidFill>
                  <a:srgbClr val="000000"/>
                </a:solidFill>
                <a:latin typeface="MV Boli" panose="02000500030200090000" pitchFamily="2" charset="0"/>
                <a:cs typeface="MV Boli" panose="02000500030200090000" pitchFamily="2" charset="0"/>
              </a:rPr>
              <a:t>5</a:t>
            </a:r>
          </a:p>
          <a:p>
            <a:pPr marR="0" algn="l" defTabSz="584200" rtl="0" fontAlgn="auto" latinLnBrk="0" hangingPunct="0">
              <a:lnSpc>
                <a:spcPct val="100000"/>
              </a:lnSpc>
              <a:spcBef>
                <a:spcPts val="0"/>
              </a:spcBef>
              <a:spcAft>
                <a:spcPts val="0"/>
              </a:spcAft>
              <a:buClrTx/>
              <a:buSzTx/>
              <a:tabLst/>
            </a:pPr>
            <a:r>
              <a:rPr lang="pt-PT" i="1" dirty="0">
                <a:solidFill>
                  <a:srgbClr val="000000"/>
                </a:solidFill>
                <a:latin typeface="MV Boli" panose="02000500030200090000" pitchFamily="2" charset="0"/>
                <a:cs typeface="MV Boli" panose="02000500030200090000" pitchFamily="2" charset="0"/>
              </a:rPr>
              <a:t>6</a:t>
            </a:r>
          </a:p>
          <a:p>
            <a:pPr marR="0" algn="l" defTabSz="584200" rtl="0" fontAlgn="auto" latinLnBrk="0" hangingPunct="0">
              <a:lnSpc>
                <a:spcPct val="100000"/>
              </a:lnSpc>
              <a:spcBef>
                <a:spcPts val="0"/>
              </a:spcBef>
              <a:spcAft>
                <a:spcPts val="0"/>
              </a:spcAft>
              <a:buClrTx/>
              <a:buSzTx/>
              <a:tabLst/>
            </a:pPr>
            <a:r>
              <a:rPr lang="pt-PT" i="1" dirty="0">
                <a:solidFill>
                  <a:srgbClr val="000000"/>
                </a:solidFill>
                <a:latin typeface="MV Boli" panose="02000500030200090000" pitchFamily="2" charset="0"/>
                <a:cs typeface="MV Boli" panose="02000500030200090000" pitchFamily="2" charset="0"/>
              </a:rPr>
              <a:t>7</a:t>
            </a:r>
          </a:p>
          <a:p>
            <a:pPr marR="0" algn="l" defTabSz="584200" rtl="0" fontAlgn="auto" latinLnBrk="0" hangingPunct="0">
              <a:lnSpc>
                <a:spcPct val="100000"/>
              </a:lnSpc>
              <a:spcBef>
                <a:spcPts val="0"/>
              </a:spcBef>
              <a:spcAft>
                <a:spcPts val="0"/>
              </a:spcAft>
              <a:buClrTx/>
              <a:buSzTx/>
              <a:tabLst/>
            </a:pPr>
            <a:r>
              <a:rPr lang="pt-PT" i="1" dirty="0">
                <a:solidFill>
                  <a:srgbClr val="000000"/>
                </a:solidFill>
                <a:latin typeface="MV Boli" panose="02000500030200090000" pitchFamily="2" charset="0"/>
                <a:cs typeface="MV Boli" panose="02000500030200090000" pitchFamily="2" charset="0"/>
              </a:rPr>
              <a:t>8</a:t>
            </a:r>
          </a:p>
          <a:p>
            <a:pPr marR="0" algn="l" defTabSz="584200" rtl="0" fontAlgn="auto" latinLnBrk="0" hangingPunct="0">
              <a:lnSpc>
                <a:spcPct val="100000"/>
              </a:lnSpc>
              <a:spcBef>
                <a:spcPts val="0"/>
              </a:spcBef>
              <a:spcAft>
                <a:spcPts val="0"/>
              </a:spcAft>
              <a:buClrTx/>
              <a:buSzTx/>
              <a:tabLst/>
            </a:pPr>
            <a:r>
              <a:rPr lang="pt-PT" i="1" dirty="0">
                <a:solidFill>
                  <a:srgbClr val="000000"/>
                </a:solidFill>
                <a:latin typeface="MV Boli" panose="02000500030200090000" pitchFamily="2" charset="0"/>
                <a:cs typeface="MV Boli" panose="02000500030200090000" pitchFamily="2" charset="0"/>
              </a:rPr>
              <a:t>9</a:t>
            </a:r>
          </a:p>
          <a:p>
            <a:pPr marR="0" algn="l" defTabSz="584200" rtl="0" fontAlgn="auto" latinLnBrk="0" hangingPunct="0">
              <a:lnSpc>
                <a:spcPct val="100000"/>
              </a:lnSpc>
              <a:spcBef>
                <a:spcPts val="0"/>
              </a:spcBef>
              <a:spcAft>
                <a:spcPts val="0"/>
              </a:spcAft>
              <a:buClrTx/>
              <a:buSzTx/>
              <a:tabLst/>
            </a:pPr>
            <a:r>
              <a:rPr lang="pt-PT" i="1" dirty="0">
                <a:solidFill>
                  <a:srgbClr val="000000"/>
                </a:solidFill>
                <a:latin typeface="MV Boli" panose="02000500030200090000" pitchFamily="2" charset="0"/>
                <a:cs typeface="MV Boli" panose="02000500030200090000" pitchFamily="2" charset="0"/>
              </a:rPr>
              <a:t>10</a:t>
            </a:r>
          </a:p>
          <a:p>
            <a:pPr marL="514350" marR="0" indent="-514350" algn="ctr" defTabSz="584200" rtl="0" fontAlgn="auto" latinLnBrk="0" hangingPunct="0">
              <a:lnSpc>
                <a:spcPct val="100000"/>
              </a:lnSpc>
              <a:spcBef>
                <a:spcPts val="0"/>
              </a:spcBef>
              <a:spcAft>
                <a:spcPts val="0"/>
              </a:spcAft>
              <a:buClrTx/>
              <a:buSzTx/>
              <a:buFont typeface="Arial" panose="020B0604020202020204" pitchFamily="34" charset="0"/>
              <a:buChar char="•"/>
              <a:tabLst/>
            </a:pPr>
            <a:endParaRPr kumimoji="0" lang="pt-PT" sz="2400" b="0" i="1"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514350" marR="0" indent="-514350" algn="ctr" defTabSz="584200" rtl="0" fontAlgn="auto" latinLnBrk="0" hangingPunct="0">
              <a:lnSpc>
                <a:spcPct val="100000"/>
              </a:lnSpc>
              <a:spcBef>
                <a:spcPts val="0"/>
              </a:spcBef>
              <a:spcAft>
                <a:spcPts val="0"/>
              </a:spcAft>
              <a:buClrTx/>
              <a:buSzTx/>
              <a:buFont typeface="Arial" panose="020B0604020202020204" pitchFamily="34" charset="0"/>
              <a:buChar char="•"/>
              <a:tabLst/>
            </a:pPr>
            <a:endParaRPr lang="pt-PT" sz="2400" i="1" dirty="0">
              <a:solidFill>
                <a:srgbClr val="000000"/>
              </a:solidFill>
              <a:latin typeface="MV Boli" panose="02000500030200090000" pitchFamily="2" charset="0"/>
              <a:cs typeface="MV Boli" panose="02000500030200090000" pitchFamily="2" charset="0"/>
            </a:endParaRPr>
          </a:p>
          <a:p>
            <a:pPr marL="514350" marR="0" indent="-514350" algn="ctr" defTabSz="584200" rtl="0" fontAlgn="auto" latinLnBrk="0" hangingPunct="0">
              <a:lnSpc>
                <a:spcPct val="100000"/>
              </a:lnSpc>
              <a:spcBef>
                <a:spcPts val="0"/>
              </a:spcBef>
              <a:spcAft>
                <a:spcPts val="0"/>
              </a:spcAft>
              <a:buClrTx/>
              <a:buSzTx/>
              <a:buFont typeface="Arial" panose="020B0604020202020204" pitchFamily="34" charset="0"/>
              <a:buChar char="•"/>
              <a:tabLst/>
            </a:pPr>
            <a:endParaRPr kumimoji="0" lang="pt-PT" sz="2400" b="0" i="1"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a:p>
            <a:pPr marL="0" marR="0" indent="0" algn="ctr" defTabSz="584200" rtl="0" fontAlgn="auto" latinLnBrk="0" hangingPunct="0">
              <a:lnSpc>
                <a:spcPct val="100000"/>
              </a:lnSpc>
              <a:spcBef>
                <a:spcPts val="0"/>
              </a:spcBef>
              <a:spcAft>
                <a:spcPts val="0"/>
              </a:spcAft>
              <a:buClrTx/>
              <a:buSzTx/>
              <a:buFontTx/>
              <a:buNone/>
              <a:tabLst/>
            </a:pPr>
            <a:endParaRPr kumimoji="0" lang="pt-PT" sz="2400" b="0" i="1" u="none" strike="noStrike" cap="none" spc="0" normalizeH="0" baseline="0" dirty="0">
              <a:ln>
                <a:noFill/>
              </a:ln>
              <a:solidFill>
                <a:srgbClr val="000000"/>
              </a:solidFill>
              <a:effectLst/>
              <a:uFillTx/>
              <a:latin typeface="MV Boli" panose="02000500030200090000" pitchFamily="2" charset="0"/>
              <a:cs typeface="MV Boli" panose="02000500030200090000" pitchFamily="2" charset="0"/>
              <a:sym typeface="Open Sans Regular"/>
            </a:endParaRPr>
          </a:p>
        </p:txBody>
      </p:sp>
    </p:spTree>
    <p:extLst>
      <p:ext uri="{BB962C8B-B14F-4D97-AF65-F5344CB8AC3E}">
        <p14:creationId xmlns:p14="http://schemas.microsoft.com/office/powerpoint/2010/main" val="314400359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7C33-27AD-4050-82E2-6B03534A2E26}"/>
              </a:ext>
            </a:extLst>
          </p:cNvPr>
          <p:cNvSpPr>
            <a:spLocks noGrp="1"/>
          </p:cNvSpPr>
          <p:nvPr>
            <p:ph type="title"/>
          </p:nvPr>
        </p:nvSpPr>
        <p:spPr/>
        <p:txBody>
          <a:bodyPr>
            <a:normAutofit/>
          </a:bodyPr>
          <a:lstStyle/>
          <a:p>
            <a:r>
              <a:rPr lang="pt-PT">
                <a:solidFill>
                  <a:srgbClr val="000000"/>
                </a:solidFill>
              </a:rPr>
              <a:t>Avaliações melhoradas:</a:t>
            </a:r>
          </a:p>
        </p:txBody>
      </p:sp>
      <p:sp>
        <p:nvSpPr>
          <p:cNvPr id="3" name="Text Placeholder 2">
            <a:extLst>
              <a:ext uri="{FF2B5EF4-FFF2-40B4-BE49-F238E27FC236}">
                <a16:creationId xmlns:a16="http://schemas.microsoft.com/office/drawing/2014/main" id="{9AC66931-C43D-4B10-8109-7CAFC37B9183}"/>
              </a:ext>
            </a:extLst>
          </p:cNvPr>
          <p:cNvSpPr>
            <a:spLocks noGrp="1"/>
          </p:cNvSpPr>
          <p:nvPr>
            <p:ph type="body" sz="half" idx="1"/>
          </p:nvPr>
        </p:nvSpPr>
        <p:spPr>
          <a:xfrm>
            <a:off x="1201511" y="1453801"/>
            <a:ext cx="14443302" cy="6845997"/>
          </a:xfrm>
        </p:spPr>
        <p:txBody>
          <a:bodyPr>
            <a:normAutofit fontScale="85000" lnSpcReduction="20000"/>
          </a:bodyPr>
          <a:lstStyle/>
          <a:p>
            <a:pPr marL="571500" indent="-571500">
              <a:buFont typeface="Arial" panose="020B0604020202020204" pitchFamily="34" charset="0"/>
              <a:buChar char="•"/>
            </a:pPr>
            <a:r>
              <a:rPr lang="pt-PT" dirty="0"/>
              <a:t>devem ser realizadas o mais cedo possível (primeiros dias ou semanas);</a:t>
            </a:r>
          </a:p>
          <a:p>
            <a:pPr marL="571500" indent="-571500">
              <a:buFont typeface="Arial" panose="020B0604020202020204" pitchFamily="34" charset="0"/>
              <a:buChar char="•"/>
            </a:pPr>
            <a:r>
              <a:rPr lang="pt-PT" dirty="0"/>
              <a:t>devem ser realizadas com presença direta no terreno e envolvimento da comunidade, com enfoque nas vulnerabilidades e capacidades, bem como nas necessidades;</a:t>
            </a:r>
          </a:p>
          <a:p>
            <a:pPr marL="571500" indent="-571500">
              <a:buFont typeface="Arial" panose="020B0604020202020204" pitchFamily="34" charset="0"/>
              <a:buChar char="•"/>
            </a:pPr>
            <a:r>
              <a:rPr lang="pt-PT" dirty="0"/>
              <a:t>devem ser concebidas para fins programáticos específicos e úteis;</a:t>
            </a:r>
          </a:p>
          <a:p>
            <a:pPr marL="571500" indent="-571500">
              <a:buFont typeface="Arial" panose="020B0604020202020204" pitchFamily="34" charset="0"/>
              <a:buChar char="•"/>
            </a:pPr>
            <a:r>
              <a:rPr lang="pt-PT" dirty="0"/>
              <a:t>podem ser muito diferentes em termos de rapidez, metodologia e aplicação, dependendo do setor;</a:t>
            </a:r>
          </a:p>
          <a:p>
            <a:pPr marL="571500" indent="-571500">
              <a:buFont typeface="Arial" panose="020B0604020202020204" pitchFamily="34" charset="0"/>
              <a:buChar char="•"/>
            </a:pPr>
            <a:r>
              <a:rPr lang="pt-PT" dirty="0"/>
              <a:t>devem ser coordenadas com outras avaliações (por ex., Abordagem MIRA); e</a:t>
            </a:r>
          </a:p>
          <a:p>
            <a:pPr marL="571500" indent="-571500">
              <a:buFont typeface="Arial" panose="020B0604020202020204" pitchFamily="34" charset="0"/>
              <a:buChar char="•"/>
            </a:pPr>
            <a:r>
              <a:rPr lang="pt-PT" dirty="0"/>
              <a:t>devem beneficiar das ferramentas e orientações da Esfera.</a:t>
            </a:r>
          </a:p>
          <a:p>
            <a:pPr marL="571500" indent="-571500">
              <a:buFont typeface="Arial" panose="020B0604020202020204" pitchFamily="34" charset="0"/>
              <a:buChar char="•"/>
            </a:pPr>
            <a:endParaRPr lang="pt-PT" dirty="0"/>
          </a:p>
        </p:txBody>
      </p:sp>
      <p:sp>
        <p:nvSpPr>
          <p:cNvPr id="4" name="Slide Number Placeholder 3">
            <a:extLst>
              <a:ext uri="{FF2B5EF4-FFF2-40B4-BE49-F238E27FC236}">
                <a16:creationId xmlns:a16="http://schemas.microsoft.com/office/drawing/2014/main" id="{D2FE2A4B-B773-449D-8273-0B95790D7479}"/>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8</a:t>
            </a:fld>
            <a:endParaRPr lang="pt-PT"/>
          </a:p>
        </p:txBody>
      </p:sp>
    </p:spTree>
    <p:extLst>
      <p:ext uri="{BB962C8B-B14F-4D97-AF65-F5344CB8AC3E}">
        <p14:creationId xmlns:p14="http://schemas.microsoft.com/office/powerpoint/2010/main" val="86371493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09861-51FA-468F-8432-77780B2D273B}"/>
              </a:ext>
            </a:extLst>
          </p:cNvPr>
          <p:cNvSpPr>
            <a:spLocks noGrp="1"/>
          </p:cNvSpPr>
          <p:nvPr>
            <p:ph type="title"/>
          </p:nvPr>
        </p:nvSpPr>
        <p:spPr/>
        <p:txBody>
          <a:bodyPr>
            <a:normAutofit fontScale="90000"/>
          </a:bodyPr>
          <a:lstStyle/>
          <a:p>
            <a:r>
              <a:rPr lang="pt-PT" dirty="0">
                <a:solidFill>
                  <a:srgbClr val="000000"/>
                </a:solidFill>
              </a:rPr>
              <a:t>Exemplos de avaliações especializadas</a:t>
            </a:r>
          </a:p>
        </p:txBody>
      </p:sp>
      <p:sp>
        <p:nvSpPr>
          <p:cNvPr id="4" name="Slide Number Placeholder 3">
            <a:extLst>
              <a:ext uri="{FF2B5EF4-FFF2-40B4-BE49-F238E27FC236}">
                <a16:creationId xmlns:a16="http://schemas.microsoft.com/office/drawing/2014/main" id="{64B109E9-C8CF-483F-A458-A8030CCD9A4B}"/>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9</a:t>
            </a:fld>
            <a:endParaRPr lang="pt-PT" dirty="0"/>
          </a:p>
        </p:txBody>
      </p:sp>
      <p:pic>
        <p:nvPicPr>
          <p:cNvPr id="1026" name="Picture 2" descr="Image result for humanitarian field assessment mission IFRC">
            <a:extLst>
              <a:ext uri="{FF2B5EF4-FFF2-40B4-BE49-F238E27FC236}">
                <a16:creationId xmlns:a16="http://schemas.microsoft.com/office/drawing/2014/main" id="{8466325E-B02F-4FBD-B4F6-8239EA4FA898}"/>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1441617" y="2405209"/>
            <a:ext cx="5242560" cy="44272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FE77166-17C0-4081-8A3B-B91396C94EA1}"/>
              </a:ext>
            </a:extLst>
          </p:cNvPr>
          <p:cNvSpPr txBox="1"/>
          <p:nvPr/>
        </p:nvSpPr>
        <p:spPr>
          <a:xfrm>
            <a:off x="13506450" y="6871985"/>
            <a:ext cx="3140005"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2000" dirty="0">
                <a:solidFill>
                  <a:srgbClr val="00B297"/>
                </a:solidFill>
              </a:rPr>
              <a:t>Inquérito epidemiológico. </a:t>
            </a:r>
            <a:r>
              <a:rPr lang="pt-PT" sz="2000" dirty="0" err="1">
                <a:solidFill>
                  <a:srgbClr val="00B297"/>
                </a:solidFill>
              </a:rPr>
              <a:t>IFRC</a:t>
            </a:r>
            <a:r>
              <a:rPr lang="pt-PT" sz="2000" dirty="0">
                <a:solidFill>
                  <a:srgbClr val="00B297"/>
                </a:solidFill>
              </a:rPr>
              <a:t> </a:t>
            </a:r>
          </a:p>
        </p:txBody>
      </p:sp>
      <p:pic>
        <p:nvPicPr>
          <p:cNvPr id="1028" name="Picture 4" descr="photo">
            <a:extLst>
              <a:ext uri="{FF2B5EF4-FFF2-40B4-BE49-F238E27FC236}">
                <a16:creationId xmlns:a16="http://schemas.microsoft.com/office/drawing/2014/main" id="{57FD5376-DDAA-4D91-82B7-F5D2E64BF67B}"/>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411256" y="2405208"/>
            <a:ext cx="4517750" cy="442722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1FE9162E-AE89-4D3D-8A66-9CC4FD63B652}"/>
              </a:ext>
            </a:extLst>
          </p:cNvPr>
          <p:cNvSpPr/>
          <p:nvPr/>
        </p:nvSpPr>
        <p:spPr>
          <a:xfrm>
            <a:off x="5898645" y="6832429"/>
            <a:ext cx="5030361" cy="1015663"/>
          </a:xfrm>
          <a:prstGeom prst="rect">
            <a:avLst/>
          </a:prstGeom>
        </p:spPr>
        <p:txBody>
          <a:bodyPr wrap="square">
            <a:spAutoFit/>
          </a:bodyPr>
          <a:lstStyle/>
          <a:p>
            <a:pPr algn="r"/>
            <a:r>
              <a:rPr lang="pt-PT" sz="2000" dirty="0">
                <a:solidFill>
                  <a:srgbClr val="00B297"/>
                </a:solidFill>
              </a:rPr>
              <a:t>Triagem </a:t>
            </a:r>
            <a:r>
              <a:rPr lang="pt-PT" sz="2000" dirty="0" err="1">
                <a:solidFill>
                  <a:srgbClr val="00B297"/>
                </a:solidFill>
              </a:rPr>
              <a:t>MUAC</a:t>
            </a:r>
            <a:r>
              <a:rPr lang="pt-PT" sz="2000" dirty="0">
                <a:solidFill>
                  <a:srgbClr val="00B297"/>
                </a:solidFill>
              </a:rPr>
              <a:t> para avaliação nutricional.</a:t>
            </a:r>
          </a:p>
          <a:p>
            <a:pPr algn="r"/>
            <a:r>
              <a:rPr lang="pt-PT" sz="2000" dirty="0">
                <a:solidFill>
                  <a:srgbClr val="00B297"/>
                </a:solidFill>
              </a:rPr>
              <a:t>Ação contra a Fome/J </a:t>
            </a:r>
            <a:r>
              <a:rPr lang="pt-PT" sz="2000" dirty="0" err="1">
                <a:solidFill>
                  <a:srgbClr val="00B297"/>
                </a:solidFill>
              </a:rPr>
              <a:t>Asenbrennerova</a:t>
            </a:r>
            <a:endParaRPr lang="pt-PT" sz="2000" dirty="0">
              <a:solidFill>
                <a:srgbClr val="00B297"/>
              </a:solidFill>
            </a:endParaRPr>
          </a:p>
        </p:txBody>
      </p:sp>
      <p:pic>
        <p:nvPicPr>
          <p:cNvPr id="1030" name="Picture 6" descr="Image result for humanitarian emergency assessment team">
            <a:extLst>
              <a:ext uri="{FF2B5EF4-FFF2-40B4-BE49-F238E27FC236}">
                <a16:creationId xmlns:a16="http://schemas.microsoft.com/office/drawing/2014/main" id="{BF9872FE-5D08-4578-91E4-A11020989D67}"/>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92481" y="2425210"/>
            <a:ext cx="5106164" cy="438721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23BEEDC-ADD9-4BB8-A016-656A44698092}"/>
              </a:ext>
            </a:extLst>
          </p:cNvPr>
          <p:cNvSpPr txBox="1"/>
          <p:nvPr/>
        </p:nvSpPr>
        <p:spPr>
          <a:xfrm>
            <a:off x="392704" y="6839399"/>
            <a:ext cx="5505941"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pt-PT" sz="2000" dirty="0">
                <a:solidFill>
                  <a:srgbClr val="00B297"/>
                </a:solidFill>
              </a:rPr>
              <a:t>Equipa de avaliação interagências. </a:t>
            </a:r>
            <a:r>
              <a:rPr lang="pt-PT" sz="2000" dirty="0" err="1">
                <a:solidFill>
                  <a:srgbClr val="00B297"/>
                </a:solidFill>
              </a:rPr>
              <a:t>UNDAC</a:t>
            </a:r>
            <a:endParaRPr lang="pt-PT" sz="2000" dirty="0">
              <a:solidFill>
                <a:srgbClr val="00B297"/>
              </a:solidFill>
            </a:endParaRPr>
          </a:p>
        </p:txBody>
      </p:sp>
    </p:spTree>
    <p:extLst>
      <p:ext uri="{BB962C8B-B14F-4D97-AF65-F5344CB8AC3E}">
        <p14:creationId xmlns:p14="http://schemas.microsoft.com/office/powerpoint/2010/main" val="3918755871"/>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1355b3f0-e072-4ae3-b261-722c43fa6e2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3" ma:contentTypeDescription="Create a new document." ma:contentTypeScope="" ma:versionID="6e7c3f28e1bc4b070fd20064c2ee66a9">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a04da16e49fc843fe31a3b399909da27"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A71B0E0-C371-49CC-AF4D-67BED14EF8BD}">
  <ds:schemaRefs>
    <ds:schemaRef ds:uri="http://schemas.microsoft.com/office/2006/documentManagement/types"/>
    <ds:schemaRef ds:uri="http://www.w3.org/XML/1998/namespace"/>
    <ds:schemaRef ds:uri="http://purl.org/dc/terms/"/>
    <ds:schemaRef ds:uri="http://purl.org/dc/dcmitype/"/>
    <ds:schemaRef ds:uri="http://schemas.microsoft.com/office/infopath/2007/PartnerControls"/>
    <ds:schemaRef ds:uri="http://schemas.openxmlformats.org/package/2006/metadata/core-properties"/>
    <ds:schemaRef ds:uri="9051fefc-2ea4-4620-a82b-61f19e316bb6"/>
    <ds:schemaRef ds:uri="1355b3f0-e072-4ae3-b261-722c43fa6e26"/>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C1E89B7E-0A79-4B02-B125-86337F705B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55b3f0-e072-4ae3-b261-722c43fa6e26"/>
    <ds:schemaRef ds:uri="9051fefc-2ea4-4620-a82b-61f19e316b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5DC9363-49A2-4186-B617-16605318C3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3887</TotalTime>
  <Words>5456</Words>
  <Application>Microsoft Office PowerPoint</Application>
  <PresentationFormat>Personalizados</PresentationFormat>
  <Paragraphs>384</Paragraphs>
  <Slides>26</Slides>
  <Notes>26</Notes>
  <HiddenSlides>0</HiddenSlides>
  <MMClips>1</MMClips>
  <ScaleCrop>false</ScaleCrop>
  <HeadingPairs>
    <vt:vector size="6" baseType="variant">
      <vt:variant>
        <vt:lpstr>Tipos de letra usados</vt:lpstr>
      </vt:variant>
      <vt:variant>
        <vt:i4>8</vt:i4>
      </vt:variant>
      <vt:variant>
        <vt:lpstr>Tema</vt:lpstr>
      </vt:variant>
      <vt:variant>
        <vt:i4>1</vt:i4>
      </vt:variant>
      <vt:variant>
        <vt:lpstr>Títulos dos diapositivos</vt:lpstr>
      </vt:variant>
      <vt:variant>
        <vt:i4>26</vt:i4>
      </vt:variant>
    </vt:vector>
  </HeadingPairs>
  <TitlesOfParts>
    <vt:vector size="35" baseType="lpstr">
      <vt:lpstr>Arial</vt:lpstr>
      <vt:lpstr>Helvetica Neue</vt:lpstr>
      <vt:lpstr>MV Boli</vt:lpstr>
      <vt:lpstr>Open Sans</vt:lpstr>
      <vt:lpstr>Open Sans Bold</vt:lpstr>
      <vt:lpstr>Open Sans Light</vt:lpstr>
      <vt:lpstr>Open Sans Regular</vt:lpstr>
      <vt:lpstr>Roboto</vt:lpstr>
      <vt:lpstr>White</vt:lpstr>
      <vt:lpstr>ESFERA, AVALIAÇÃO E ANÁLISE</vt:lpstr>
      <vt:lpstr>No final desta sessão, serão capazes de:  </vt:lpstr>
      <vt:lpstr>A Avaliação é o nosso ponto de partida</vt:lpstr>
      <vt:lpstr>Avaliações diferentes ao longo do tempo</vt:lpstr>
      <vt:lpstr>Visto de outra perspetiva</vt:lpstr>
      <vt:lpstr>Avaliação da Vulnerabilidade e Capacidade (VCA)</vt:lpstr>
      <vt:lpstr>Prioridades da avaliação da emergência – debate de ideias</vt:lpstr>
      <vt:lpstr>Avaliações melhoradas:</vt:lpstr>
      <vt:lpstr>Exemplos de avaliações especializadas</vt:lpstr>
      <vt:lpstr>De que forma contribui a Esfera?</vt:lpstr>
      <vt:lpstr>A importância da desagregação</vt:lpstr>
      <vt:lpstr>Exercício rápido de análise</vt:lpstr>
      <vt:lpstr>População A</vt:lpstr>
      <vt:lpstr>População B</vt:lpstr>
      <vt:lpstr>Outras informações a desagregar</vt:lpstr>
      <vt:lpstr>Gestão de informações sensíveis</vt:lpstr>
      <vt:lpstr>Melhoria da qualidade das perguntas de avaliação</vt:lpstr>
      <vt:lpstr>Os três tipos de indicadores da Esfera</vt:lpstr>
      <vt:lpstr>Os indicadores da Esfera apoiam a análise</vt:lpstr>
      <vt:lpstr>Transformar os indicadores em avaliações</vt:lpstr>
      <vt:lpstr>Exemplo: de indicador para avaliação</vt:lpstr>
      <vt:lpstr>Exercício de planeamento da avaliação</vt:lpstr>
      <vt:lpstr>Irão avaliar os 10.000 refugiados na cidade.</vt:lpstr>
      <vt:lpstr>Reunião de Balanço</vt:lpstr>
      <vt:lpstr>Mensagens-chave</vt:lpstr>
      <vt:lpstr>Apresentação do PowerPoint</vt:lpstr>
    </vt:vector>
  </TitlesOfParts>
  <Manager>LM</Manager>
  <Company>SPHERE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STP 13 SPHERE Assessment and Analysis</dc:title>
  <dc:subject>tradução de en-pt</dc:subject>
  <dc:creator>DeVon Solomon;Luísa Merki</dc:creator>
  <cp:keywords>2021107</cp:keywords>
  <cp:lastModifiedBy>Ulrich Merki</cp:lastModifiedBy>
  <cp:revision>297</cp:revision>
  <cp:lastPrinted>2019-01-14T15:42:25Z</cp:lastPrinted>
  <dcterms:created xsi:type="dcterms:W3CDTF">2018-12-14T22:00:46Z</dcterms:created>
  <dcterms:modified xsi:type="dcterms:W3CDTF">2021-07-11T18:59:13Z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0x01010040548E345B6D594AAA06BAD71EA843DF</vt:lpwstr>
  </property>
  <property fmtid="{D5CDD505-2E9C-101B-9397-08002B2CF9AE}" pid="3" name="Order">
    <vt:r8>6887000</vt:r8>
  </property>
</Properties>
</file>